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3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5" r:id="rId4"/>
    <p:sldId id="286" r:id="rId5"/>
    <p:sldId id="271" r:id="rId6"/>
    <p:sldId id="272" r:id="rId7"/>
    <p:sldId id="284" r:id="rId8"/>
    <p:sldId id="283" r:id="rId9"/>
    <p:sldId id="257" r:id="rId10"/>
    <p:sldId id="258" r:id="rId11"/>
    <p:sldId id="270" r:id="rId12"/>
    <p:sldId id="269" r:id="rId13"/>
    <p:sldId id="287" r:id="rId14"/>
    <p:sldId id="261" r:id="rId15"/>
    <p:sldId id="310" r:id="rId16"/>
    <p:sldId id="328" r:id="rId17"/>
    <p:sldId id="297" r:id="rId18"/>
    <p:sldId id="313" r:id="rId19"/>
    <p:sldId id="322" r:id="rId20"/>
    <p:sldId id="329" r:id="rId21"/>
    <p:sldId id="330" r:id="rId22"/>
    <p:sldId id="299" r:id="rId23"/>
    <p:sldId id="274" r:id="rId24"/>
    <p:sldId id="278" r:id="rId25"/>
    <p:sldId id="288" r:id="rId26"/>
    <p:sldId id="314" r:id="rId27"/>
    <p:sldId id="265" r:id="rId28"/>
    <p:sldId id="316" r:id="rId29"/>
    <p:sldId id="317" r:id="rId30"/>
    <p:sldId id="303" r:id="rId31"/>
    <p:sldId id="302" r:id="rId32"/>
    <p:sldId id="259" r:id="rId33"/>
  </p:sldIdLst>
  <p:sldSz cx="9144000" cy="6858000" type="screen4x3"/>
  <p:notesSz cx="9926638" cy="6797675"/>
  <p:custDataLst>
    <p:tags r:id="rId3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288CFB9-104B-4E93-9738-DDAC057B0123}">
          <p14:sldIdLst>
            <p14:sldId id="256"/>
            <p14:sldId id="285"/>
            <p14:sldId id="286"/>
            <p14:sldId id="271"/>
            <p14:sldId id="272"/>
            <p14:sldId id="284"/>
            <p14:sldId id="283"/>
            <p14:sldId id="257"/>
            <p14:sldId id="258"/>
            <p14:sldId id="270"/>
            <p14:sldId id="269"/>
            <p14:sldId id="287"/>
            <p14:sldId id="261"/>
            <p14:sldId id="310"/>
            <p14:sldId id="328"/>
            <p14:sldId id="297"/>
            <p14:sldId id="313"/>
            <p14:sldId id="322"/>
            <p14:sldId id="329"/>
            <p14:sldId id="330"/>
            <p14:sldId id="299"/>
            <p14:sldId id="274"/>
            <p14:sldId id="278"/>
            <p14:sldId id="288"/>
            <p14:sldId id="314"/>
            <p14:sldId id="265"/>
            <p14:sldId id="316"/>
            <p14:sldId id="317"/>
            <p14:sldId id="303"/>
            <p14:sldId id="302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45746"/>
    <a:srgbClr val="996633"/>
    <a:srgbClr val="FEBB00"/>
    <a:srgbClr val="EEB000"/>
    <a:srgbClr val="CC99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136" autoAdjust="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76"/>
    </p:cViewPr>
  </p:sorterViewPr>
  <p:notesViewPr>
    <p:cSldViewPr>
      <p:cViewPr>
        <p:scale>
          <a:sx n="66" d="100"/>
          <a:sy n="66" d="100"/>
        </p:scale>
        <p:origin x="-2184" y="-6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合併營收</a:t>
            </a:r>
          </a:p>
        </c:rich>
      </c:tx>
      <c:layout/>
      <c:overlay val="0"/>
      <c:spPr>
        <a:noFill/>
        <a:ln w="20655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34-4115-87C5-0FCC53FE489D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34-4115-87C5-0FCC53FE489D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工作表1!$D$2:$D$5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34-4115-87C5-0FCC53FE489D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2019年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工作表1!$E$2:$E$5</c:f>
              <c:numCache>
                <c:formatCode>#,##0_);[Red]\(#,##0\)</c:formatCode>
                <c:ptCount val="4"/>
                <c:pt idx="0">
                  <c:v>754033</c:v>
                </c:pt>
                <c:pt idx="1">
                  <c:v>780812</c:v>
                </c:pt>
                <c:pt idx="2">
                  <c:v>783165</c:v>
                </c:pt>
                <c:pt idx="3">
                  <c:v>805877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3-4EEA-ABC8-88C80F047114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2020年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工作表1!$F$2:$F$5</c:f>
              <c:numCache>
                <c:formatCode>#,##0_);[Red]\(#,##0\)</c:formatCode>
                <c:ptCount val="4"/>
                <c:pt idx="0">
                  <c:v>842448</c:v>
                </c:pt>
                <c:pt idx="1">
                  <c:v>956071</c:v>
                </c:pt>
                <c:pt idx="2">
                  <c:v>1178779</c:v>
                </c:pt>
                <c:pt idx="3">
                  <c:v>1121578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4C-470F-B634-E88C914A5210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2021年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工作表1!$G$2:$G$5</c:f>
              <c:numCache>
                <c:formatCode>#,##0_);[Red]\(#,##0\)</c:formatCode>
                <c:ptCount val="4"/>
                <c:pt idx="0">
                  <c:v>901817</c:v>
                </c:pt>
                <c:pt idx="1">
                  <c:v>942413</c:v>
                </c:pt>
                <c:pt idx="2">
                  <c:v>939758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143680"/>
        <c:axId val="39157760"/>
      </c:barChart>
      <c:catAx>
        <c:axId val="3914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157760"/>
        <c:crosses val="autoZero"/>
        <c:auto val="1"/>
        <c:lblAlgn val="ctr"/>
        <c:lblOffset val="100"/>
        <c:noMultiLvlLbl val="0"/>
      </c:catAx>
      <c:valAx>
        <c:axId val="39157760"/>
        <c:scaling>
          <c:orientation val="minMax"/>
          <c:min val="4200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 algn="ctr">
                  <a:defRPr/>
                </a:pPr>
                <a:r>
                  <a:rPr lang="zh-TW"/>
                  <a:t> 單位：仟元</a:t>
                </a:r>
              </a:p>
            </c:rich>
          </c:tx>
          <c:layout>
            <c:manualLayout>
              <c:xMode val="edge"/>
              <c:yMode val="edge"/>
              <c:x val="8.1698922487790423E-3"/>
              <c:y val="0.29685364017872257"/>
            </c:manualLayout>
          </c:layout>
          <c:overlay val="0"/>
          <c:spPr>
            <a:noFill/>
            <a:ln w="20655">
              <a:noFill/>
            </a:ln>
          </c:spPr>
        </c:title>
        <c:numFmt formatCode="#,##0_);[Red]\(#,##0\)" sourceLinked="1"/>
        <c:majorTickMark val="none"/>
        <c:minorTickMark val="none"/>
        <c:tickLblPos val="nextTo"/>
        <c:crossAx val="391436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0655">
          <a:noFill/>
        </a:ln>
      </c:spPr>
    </c:plotArea>
    <c:plotVisOnly val="1"/>
    <c:dispBlanksAs val="gap"/>
    <c:showDLblsOverMax val="0"/>
  </c:chart>
  <c:spPr>
    <a:solidFill>
      <a:schemeClr val="bg1"/>
    </a:solidFill>
    <a:ln w="2582">
      <a:solidFill>
        <a:srgbClr val="808080"/>
      </a:solidFill>
      <a:prstDash val="solid"/>
    </a:ln>
  </c:spPr>
  <c:txPr>
    <a:bodyPr/>
    <a:lstStyle/>
    <a:p>
      <a:pPr>
        <a:defRPr sz="14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TW"/>
              <a:t>本期淨利</a:t>
            </a:r>
          </a:p>
        </c:rich>
      </c:tx>
      <c:layout>
        <c:manualLayout>
          <c:xMode val="edge"/>
          <c:yMode val="edge"/>
          <c:x val="0.43092237840305592"/>
          <c:y val="0"/>
        </c:manualLayout>
      </c:layout>
      <c:overlay val="0"/>
      <c:spPr>
        <a:noFill/>
        <a:ln w="2277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09508741821302"/>
          <c:y val="0.12567246076131161"/>
          <c:w val="0.81417435374879332"/>
          <c:h val="0.50763514608896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FA-467C-8215-4C73C5DDE05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FA-467C-8215-4C73C5DDE057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工作表1!$D$2:$D$5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FA-467C-8215-4C73C5DDE057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2019年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工作表1!$E$2:$E$5</c:f>
              <c:numCache>
                <c:formatCode>#,##0_);[Red]\(#,##0\)</c:formatCode>
                <c:ptCount val="4"/>
                <c:pt idx="0">
                  <c:v>20795</c:v>
                </c:pt>
                <c:pt idx="1">
                  <c:v>66070</c:v>
                </c:pt>
                <c:pt idx="2">
                  <c:v>78487</c:v>
                </c:pt>
                <c:pt idx="3">
                  <c:v>29700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12-492F-B516-F55E5A8D2E4F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2020年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工作表1!$F$2:$F$5</c:f>
              <c:numCache>
                <c:formatCode>#,##0_);[Red]\(#,##0\)</c:formatCode>
                <c:ptCount val="4"/>
                <c:pt idx="0">
                  <c:v>-38617</c:v>
                </c:pt>
                <c:pt idx="1">
                  <c:v>75847</c:v>
                </c:pt>
                <c:pt idx="2">
                  <c:v>134888</c:v>
                </c:pt>
                <c:pt idx="3">
                  <c:v>75594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F5-4941-B853-7042E34CA35A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2021年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工作表1!$G$2:$G$5</c:f>
              <c:numCache>
                <c:formatCode>#,##0_);[Red]\(#,##0\)</c:formatCode>
                <c:ptCount val="4"/>
                <c:pt idx="0">
                  <c:v>53205</c:v>
                </c:pt>
                <c:pt idx="1">
                  <c:v>38728</c:v>
                </c:pt>
                <c:pt idx="2">
                  <c:v>41552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84064"/>
        <c:axId val="40189952"/>
      </c:barChart>
      <c:catAx>
        <c:axId val="4018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0189952"/>
        <c:crosses val="autoZero"/>
        <c:auto val="1"/>
        <c:lblAlgn val="ctr"/>
        <c:lblOffset val="100"/>
        <c:noMultiLvlLbl val="0"/>
      </c:catAx>
      <c:valAx>
        <c:axId val="40189952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 algn="ctr">
                  <a:defRPr/>
                </a:pPr>
                <a:r>
                  <a:rPr lang="zh-TW" dirty="0"/>
                  <a:t> 單位：仟元</a:t>
                </a:r>
              </a:p>
            </c:rich>
          </c:tx>
          <c:layout>
            <c:manualLayout>
              <c:xMode val="edge"/>
              <c:yMode val="edge"/>
              <c:x val="8.1695478002669353E-3"/>
              <c:y val="0.29685341770037732"/>
            </c:manualLayout>
          </c:layout>
          <c:overlay val="0"/>
          <c:spPr>
            <a:noFill/>
            <a:ln w="22779">
              <a:noFill/>
            </a:ln>
          </c:spPr>
        </c:title>
        <c:numFmt formatCode="#,##0_);[Red]\(#,##0\)" sourceLinked="1"/>
        <c:majorTickMark val="none"/>
        <c:minorTickMark val="none"/>
        <c:tickLblPos val="nextTo"/>
        <c:crossAx val="4018406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2779">
          <a:noFill/>
        </a:ln>
      </c:spPr>
    </c:plotArea>
    <c:plotVisOnly val="1"/>
    <c:dispBlanksAs val="gap"/>
    <c:showDLblsOverMax val="0"/>
  </c:chart>
  <c:spPr>
    <a:noFill/>
    <a:ln w="2847">
      <a:solidFill>
        <a:srgbClr val="808080"/>
      </a:solidFill>
      <a:prstDash val="solid"/>
    </a:ln>
  </c:spPr>
  <c:txPr>
    <a:bodyPr/>
    <a:lstStyle/>
    <a:p>
      <a:pPr>
        <a:defRPr sz="1400" b="1">
          <a:latin typeface="Times New Roman" panose="02020603050405020304" pitchFamily="18" charset="0"/>
          <a:ea typeface="微軟正黑體" panose="020B0604030504040204" pitchFamily="34" charset="-120"/>
          <a:cs typeface="Times New Roman" panose="02020603050405020304" pitchFamily="18" charset="0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EPS</a:t>
            </a:r>
            <a:endParaRPr lang="zh-TW"/>
          </a:p>
        </c:rich>
      </c:tx>
      <c:layout/>
      <c:overlay val="0"/>
      <c:spPr>
        <a:noFill/>
        <a:ln w="216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315297399976257"/>
          <c:y val="0.10480259341739899"/>
          <c:w val="0.83611510150777635"/>
          <c:h val="0.53801834138024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2016年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83-45D0-94B2-6EA62F2345A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2017年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83-45D0-94B2-6EA62F2345A6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2018年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工作表1!$D$2:$D$5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83-45D0-94B2-6EA62F2345A6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2019年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工作表1!$E$2:$E$5</c:f>
              <c:numCache>
                <c:formatCode>_(* #,##0.00_);_(* \(#,##0.00\);_(* "-"??_);_(@_)</c:formatCode>
                <c:ptCount val="4"/>
                <c:pt idx="0">
                  <c:v>0.19</c:v>
                </c:pt>
                <c:pt idx="1">
                  <c:v>0.62</c:v>
                </c:pt>
                <c:pt idx="2">
                  <c:v>0.73</c:v>
                </c:pt>
                <c:pt idx="3">
                  <c:v>0.28000000000000003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3C-4DE1-BA9F-343251A3F4A1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2020年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工作表1!$F$2:$F$5</c:f>
              <c:numCache>
                <c:formatCode>_(* #,##0.00_);_(* \(#,##0.00\);_(* "-"??_);_(@_)</c:formatCode>
                <c:ptCount val="4"/>
                <c:pt idx="0" formatCode="#,##0.00_);[Red]\(#,##0.00\)">
                  <c:v>-0.36</c:v>
                </c:pt>
                <c:pt idx="1">
                  <c:v>0.71</c:v>
                </c:pt>
                <c:pt idx="2">
                  <c:v>1.24</c:v>
                </c:pt>
                <c:pt idx="3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EB-41E3-ABCE-964C832DA259}"/>
            </c:ext>
          </c:extLst>
        </c:ser>
        <c:ser>
          <c:idx val="5"/>
          <c:order val="5"/>
          <c:tx>
            <c:strRef>
              <c:f>工作表1!$G$1</c:f>
              <c:strCache>
                <c:ptCount val="1"/>
                <c:pt idx="0">
                  <c:v>2021年</c:v>
                </c:pt>
              </c:strCache>
            </c:strRef>
          </c:tx>
          <c:invertIfNegative val="0"/>
          <c:cat>
            <c:strRef>
              <c:f>工作表1!$A$2:$A$5</c:f>
              <c:strCache>
                <c:ptCount val="4"/>
                <c:pt idx="0">
                  <c:v>第一季單季</c:v>
                </c:pt>
                <c:pt idx="1">
                  <c:v>第二季單季</c:v>
                </c:pt>
                <c:pt idx="2">
                  <c:v>第三季單季
</c:v>
                </c:pt>
                <c:pt idx="3">
                  <c:v>第四季單季</c:v>
                </c:pt>
              </c:strCache>
            </c:strRef>
          </c:cat>
          <c:val>
            <c:numRef>
              <c:f>工作表1!$G$2:$G$5</c:f>
              <c:numCache>
                <c:formatCode>_(* #,##0.00_);_(* \(#,##0.00\);_(* "-"??_);_(@_)</c:formatCode>
                <c:ptCount val="4"/>
                <c:pt idx="0">
                  <c:v>0.47</c:v>
                </c:pt>
                <c:pt idx="1">
                  <c:v>0.34</c:v>
                </c:pt>
                <c:pt idx="2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17824"/>
        <c:axId val="39931904"/>
      </c:barChart>
      <c:catAx>
        <c:axId val="3991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931904"/>
        <c:crosses val="autoZero"/>
        <c:auto val="1"/>
        <c:lblAlgn val="ctr"/>
        <c:lblOffset val="100"/>
        <c:noMultiLvlLbl val="0"/>
      </c:catAx>
      <c:valAx>
        <c:axId val="3993190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crossAx val="3991782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1685">
          <a:noFill/>
        </a:ln>
      </c:spPr>
    </c:plotArea>
    <c:plotVisOnly val="1"/>
    <c:dispBlanksAs val="gap"/>
    <c:showDLblsOverMax val="0"/>
  </c:chart>
  <c:spPr>
    <a:noFill/>
    <a:ln w="2711">
      <a:solidFill>
        <a:srgbClr val="808080"/>
      </a:solidFill>
      <a:prstDash val="solid"/>
    </a:ln>
  </c:spPr>
  <c:txPr>
    <a:bodyPr/>
    <a:lstStyle/>
    <a:p>
      <a:pPr>
        <a:defRPr sz="1400" b="1">
          <a:latin typeface="Times New Roman" pitchFamily="18" charset="0"/>
          <a:ea typeface="微軟正黑體" pitchFamily="34" charset="-120"/>
          <a:cs typeface="Times New Roman" pitchFamily="18" charset="0"/>
        </a:defRPr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BA775-C1D7-46DA-85EF-8F8534B07384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4E67A-B89E-4F88-AAB9-125FFDA687BC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 smtClean="0">
              <a:latin typeface="+mj-ea"/>
              <a:ea typeface="+mj-ea"/>
            </a:rPr>
            <a:t>敏成股份有限公司</a:t>
          </a:r>
          <a:endParaRPr lang="zh-TW" altLang="en-US" sz="2800" b="1" dirty="0">
            <a:latin typeface="+mj-ea"/>
            <a:ea typeface="+mj-ea"/>
          </a:endParaRPr>
        </a:p>
      </dgm:t>
    </dgm:pt>
    <dgm:pt modelId="{04F9C5DC-2456-4480-843A-ECF37D7F2089}" type="sibTrans" cxnId="{7CB24D4C-DC83-4954-843C-D4F6581FB202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zh-TW" altLang="en-US" sz="3200" b="1"/>
        </a:p>
      </dgm:t>
    </dgm:pt>
    <dgm:pt modelId="{8B641263-E6B8-4B37-8EF0-30ABAA654FAC}" type="parTrans" cxnId="{7CB24D4C-DC83-4954-843C-D4F6581FB202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zh-TW" altLang="en-US" sz="3200" b="1"/>
        </a:p>
      </dgm:t>
    </dgm:pt>
    <dgm:pt modelId="{00709309-D77D-48E4-B78A-09F31FC7559A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3200" b="1" dirty="0" smtClean="0">
              <a:latin typeface="+mj-ea"/>
              <a:ea typeface="+mj-ea"/>
            </a:rPr>
            <a:t>敏成健康科技股份有限公司</a:t>
          </a:r>
          <a:endParaRPr lang="zh-TW" altLang="en-US" sz="3200" b="1" dirty="0">
            <a:latin typeface="+mj-ea"/>
            <a:ea typeface="+mj-ea"/>
          </a:endParaRPr>
        </a:p>
      </dgm:t>
    </dgm:pt>
    <dgm:pt modelId="{C2AD1795-E834-43EF-9898-3BCDCBA1A192}" type="sibTrans" cxnId="{142F6EC0-CBB7-49C8-AE8C-4CB8C3603F86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zh-TW" altLang="en-US" sz="3200" b="1"/>
        </a:p>
      </dgm:t>
    </dgm:pt>
    <dgm:pt modelId="{DF989EB5-BAF6-4823-B94D-0E679778F7F2}" type="parTrans" cxnId="{142F6EC0-CBB7-49C8-AE8C-4CB8C3603F86}">
      <dgm:prSet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zh-TW" altLang="en-US" sz="3200" b="1"/>
        </a:p>
      </dgm:t>
    </dgm:pt>
    <dgm:pt modelId="{4C099BA7-2837-47D4-AD97-6AEE30D75453}" type="pres">
      <dgm:prSet presAssocID="{AFABA775-C1D7-46DA-85EF-8F8534B0738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9876C20-F450-4BC3-AD4C-3972824E762A}" type="pres">
      <dgm:prSet presAssocID="{00709309-D77D-48E4-B78A-09F31FC7559A}" presName="hierRoot1" presStyleCnt="0">
        <dgm:presLayoutVars>
          <dgm:hierBranch val="init"/>
        </dgm:presLayoutVars>
      </dgm:prSet>
      <dgm:spPr/>
    </dgm:pt>
    <dgm:pt modelId="{44D5EBDD-2FE0-4370-8675-11FED2FE13E2}" type="pres">
      <dgm:prSet presAssocID="{00709309-D77D-48E4-B78A-09F31FC7559A}" presName="rootComposite1" presStyleCnt="0"/>
      <dgm:spPr/>
    </dgm:pt>
    <dgm:pt modelId="{E681414E-1326-4488-B38B-E66A124BCE1B}" type="pres">
      <dgm:prSet presAssocID="{00709309-D77D-48E4-B78A-09F31FC7559A}" presName="rootText1" presStyleLbl="node0" presStyleIdx="0" presStyleCnt="1" custScaleX="8924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1AF48D6-E23C-43AF-8C6A-65DFDDA0ED1A}" type="pres">
      <dgm:prSet presAssocID="{00709309-D77D-48E4-B78A-09F31FC7559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CCC193D5-4801-475F-99B7-A8BA577C1087}" type="pres">
      <dgm:prSet presAssocID="{00709309-D77D-48E4-B78A-09F31FC7559A}" presName="hierChild2" presStyleCnt="0"/>
      <dgm:spPr/>
    </dgm:pt>
    <dgm:pt modelId="{F0AF20FF-9D92-41F6-87AD-D2328220C922}" type="pres">
      <dgm:prSet presAssocID="{8B641263-E6B8-4B37-8EF0-30ABAA654FAC}" presName="Name37" presStyleLbl="parChTrans1D2" presStyleIdx="0" presStyleCnt="1"/>
      <dgm:spPr/>
      <dgm:t>
        <a:bodyPr/>
        <a:lstStyle/>
        <a:p>
          <a:endParaRPr lang="zh-TW" altLang="en-US"/>
        </a:p>
      </dgm:t>
    </dgm:pt>
    <dgm:pt modelId="{D758B70E-7FBE-4216-A90A-0D805C92EA85}" type="pres">
      <dgm:prSet presAssocID="{5614E67A-B89E-4F88-AAB9-125FFDA687BC}" presName="hierRoot2" presStyleCnt="0">
        <dgm:presLayoutVars>
          <dgm:hierBranch val="init"/>
        </dgm:presLayoutVars>
      </dgm:prSet>
      <dgm:spPr/>
    </dgm:pt>
    <dgm:pt modelId="{965BEF13-AB53-4BBB-9940-F498205DBA3A}" type="pres">
      <dgm:prSet presAssocID="{5614E67A-B89E-4F88-AAB9-125FFDA687BC}" presName="rootComposite" presStyleCnt="0"/>
      <dgm:spPr/>
    </dgm:pt>
    <dgm:pt modelId="{1272543C-DA0E-4E2D-99F4-D71356319AE3}" type="pres">
      <dgm:prSet presAssocID="{5614E67A-B89E-4F88-AAB9-125FFDA687BC}" presName="rootText" presStyleLbl="node2" presStyleIdx="0" presStyleCnt="1" custScaleX="82012" custScaleY="6209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503AD81-39F0-4741-85DC-C3040357FE22}" type="pres">
      <dgm:prSet presAssocID="{5614E67A-B89E-4F88-AAB9-125FFDA687BC}" presName="rootConnector" presStyleLbl="node2" presStyleIdx="0" presStyleCnt="1"/>
      <dgm:spPr/>
      <dgm:t>
        <a:bodyPr/>
        <a:lstStyle/>
        <a:p>
          <a:endParaRPr lang="zh-TW" altLang="en-US"/>
        </a:p>
      </dgm:t>
    </dgm:pt>
    <dgm:pt modelId="{69A6681A-1CB9-4E1D-A32A-5513CF67E392}" type="pres">
      <dgm:prSet presAssocID="{5614E67A-B89E-4F88-AAB9-125FFDA687BC}" presName="hierChild4" presStyleCnt="0"/>
      <dgm:spPr/>
    </dgm:pt>
    <dgm:pt modelId="{97B07A8C-7C08-4CC4-99AD-BCD3F37D77DB}" type="pres">
      <dgm:prSet presAssocID="{5614E67A-B89E-4F88-AAB9-125FFDA687BC}" presName="hierChild5" presStyleCnt="0"/>
      <dgm:spPr/>
    </dgm:pt>
    <dgm:pt modelId="{5FB7476A-1F96-461E-9221-E3A1F8375177}" type="pres">
      <dgm:prSet presAssocID="{00709309-D77D-48E4-B78A-09F31FC7559A}" presName="hierChild3" presStyleCnt="0"/>
      <dgm:spPr/>
    </dgm:pt>
  </dgm:ptLst>
  <dgm:cxnLst>
    <dgm:cxn modelId="{142F6EC0-CBB7-49C8-AE8C-4CB8C3603F86}" srcId="{AFABA775-C1D7-46DA-85EF-8F8534B07384}" destId="{00709309-D77D-48E4-B78A-09F31FC7559A}" srcOrd="0" destOrd="0" parTransId="{DF989EB5-BAF6-4823-B94D-0E679778F7F2}" sibTransId="{C2AD1795-E834-43EF-9898-3BCDCBA1A192}"/>
    <dgm:cxn modelId="{CD7BD829-DE69-45D4-AF2A-A24E91CDF7AA}" type="presOf" srcId="{8B641263-E6B8-4B37-8EF0-30ABAA654FAC}" destId="{F0AF20FF-9D92-41F6-87AD-D2328220C922}" srcOrd="0" destOrd="0" presId="urn:microsoft.com/office/officeart/2005/8/layout/orgChart1"/>
    <dgm:cxn modelId="{2AA1C69B-70A6-491F-BAA7-C8AA54849E33}" type="presOf" srcId="{5614E67A-B89E-4F88-AAB9-125FFDA687BC}" destId="{B503AD81-39F0-4741-85DC-C3040357FE22}" srcOrd="1" destOrd="0" presId="urn:microsoft.com/office/officeart/2005/8/layout/orgChart1"/>
    <dgm:cxn modelId="{89079132-E9DF-4BDD-B61C-751812579696}" type="presOf" srcId="{00709309-D77D-48E4-B78A-09F31FC7559A}" destId="{D1AF48D6-E23C-43AF-8C6A-65DFDDA0ED1A}" srcOrd="1" destOrd="0" presId="urn:microsoft.com/office/officeart/2005/8/layout/orgChart1"/>
    <dgm:cxn modelId="{AD65BDB3-3338-4273-8C9A-828762EC5E59}" type="presOf" srcId="{AFABA775-C1D7-46DA-85EF-8F8534B07384}" destId="{4C099BA7-2837-47D4-AD97-6AEE30D75453}" srcOrd="0" destOrd="0" presId="urn:microsoft.com/office/officeart/2005/8/layout/orgChart1"/>
    <dgm:cxn modelId="{7CB24D4C-DC83-4954-843C-D4F6581FB202}" srcId="{00709309-D77D-48E4-B78A-09F31FC7559A}" destId="{5614E67A-B89E-4F88-AAB9-125FFDA687BC}" srcOrd="0" destOrd="0" parTransId="{8B641263-E6B8-4B37-8EF0-30ABAA654FAC}" sibTransId="{04F9C5DC-2456-4480-843A-ECF37D7F2089}"/>
    <dgm:cxn modelId="{71C21901-BCEB-4C43-A380-9FCF0F5E9B22}" type="presOf" srcId="{5614E67A-B89E-4F88-AAB9-125FFDA687BC}" destId="{1272543C-DA0E-4E2D-99F4-D71356319AE3}" srcOrd="0" destOrd="0" presId="urn:microsoft.com/office/officeart/2005/8/layout/orgChart1"/>
    <dgm:cxn modelId="{398EF7D1-C0DA-4DA3-B437-61B57978CF5A}" type="presOf" srcId="{00709309-D77D-48E4-B78A-09F31FC7559A}" destId="{E681414E-1326-4488-B38B-E66A124BCE1B}" srcOrd="0" destOrd="0" presId="urn:microsoft.com/office/officeart/2005/8/layout/orgChart1"/>
    <dgm:cxn modelId="{601F6931-7E0C-408A-A3A3-026D5C9FE130}" type="presParOf" srcId="{4C099BA7-2837-47D4-AD97-6AEE30D75453}" destId="{29876C20-F450-4BC3-AD4C-3972824E762A}" srcOrd="0" destOrd="0" presId="urn:microsoft.com/office/officeart/2005/8/layout/orgChart1"/>
    <dgm:cxn modelId="{F78895F7-82BE-4AC9-B0FD-DA49B3F4FB55}" type="presParOf" srcId="{29876C20-F450-4BC3-AD4C-3972824E762A}" destId="{44D5EBDD-2FE0-4370-8675-11FED2FE13E2}" srcOrd="0" destOrd="0" presId="urn:microsoft.com/office/officeart/2005/8/layout/orgChart1"/>
    <dgm:cxn modelId="{66BFF6D9-5B38-4DAA-8B36-3F324AB00D58}" type="presParOf" srcId="{44D5EBDD-2FE0-4370-8675-11FED2FE13E2}" destId="{E681414E-1326-4488-B38B-E66A124BCE1B}" srcOrd="0" destOrd="0" presId="urn:microsoft.com/office/officeart/2005/8/layout/orgChart1"/>
    <dgm:cxn modelId="{D6D9C47F-829A-45F2-BB6A-698D72ACB29A}" type="presParOf" srcId="{44D5EBDD-2FE0-4370-8675-11FED2FE13E2}" destId="{D1AF48D6-E23C-43AF-8C6A-65DFDDA0ED1A}" srcOrd="1" destOrd="0" presId="urn:microsoft.com/office/officeart/2005/8/layout/orgChart1"/>
    <dgm:cxn modelId="{1642D5BE-8FB5-4925-A559-8DC18AAEC2AB}" type="presParOf" srcId="{29876C20-F450-4BC3-AD4C-3972824E762A}" destId="{CCC193D5-4801-475F-99B7-A8BA577C1087}" srcOrd="1" destOrd="0" presId="urn:microsoft.com/office/officeart/2005/8/layout/orgChart1"/>
    <dgm:cxn modelId="{18AEAE56-BF44-471C-8E00-7781EC7B7D04}" type="presParOf" srcId="{CCC193D5-4801-475F-99B7-A8BA577C1087}" destId="{F0AF20FF-9D92-41F6-87AD-D2328220C922}" srcOrd="0" destOrd="0" presId="urn:microsoft.com/office/officeart/2005/8/layout/orgChart1"/>
    <dgm:cxn modelId="{4AC0DD51-DD24-4731-9B7B-F93D51E2D1D3}" type="presParOf" srcId="{CCC193D5-4801-475F-99B7-A8BA577C1087}" destId="{D758B70E-7FBE-4216-A90A-0D805C92EA85}" srcOrd="1" destOrd="0" presId="urn:microsoft.com/office/officeart/2005/8/layout/orgChart1"/>
    <dgm:cxn modelId="{DEFEC3C9-31B5-4F9A-B90C-AE3F6463EFE8}" type="presParOf" srcId="{D758B70E-7FBE-4216-A90A-0D805C92EA85}" destId="{965BEF13-AB53-4BBB-9940-F498205DBA3A}" srcOrd="0" destOrd="0" presId="urn:microsoft.com/office/officeart/2005/8/layout/orgChart1"/>
    <dgm:cxn modelId="{627F01A4-A308-477D-9A33-E868B542333C}" type="presParOf" srcId="{965BEF13-AB53-4BBB-9940-F498205DBA3A}" destId="{1272543C-DA0E-4E2D-99F4-D71356319AE3}" srcOrd="0" destOrd="0" presId="urn:microsoft.com/office/officeart/2005/8/layout/orgChart1"/>
    <dgm:cxn modelId="{B179840F-A0E4-48B0-A981-7BEA7DC459B9}" type="presParOf" srcId="{965BEF13-AB53-4BBB-9940-F498205DBA3A}" destId="{B503AD81-39F0-4741-85DC-C3040357FE22}" srcOrd="1" destOrd="0" presId="urn:microsoft.com/office/officeart/2005/8/layout/orgChart1"/>
    <dgm:cxn modelId="{C142A612-DEC9-4B1F-B940-15932DA27F73}" type="presParOf" srcId="{D758B70E-7FBE-4216-A90A-0D805C92EA85}" destId="{69A6681A-1CB9-4E1D-A32A-5513CF67E392}" srcOrd="1" destOrd="0" presId="urn:microsoft.com/office/officeart/2005/8/layout/orgChart1"/>
    <dgm:cxn modelId="{C05B0D69-B542-4B48-B632-A0AFD9B7C43E}" type="presParOf" srcId="{D758B70E-7FBE-4216-A90A-0D805C92EA85}" destId="{97B07A8C-7C08-4CC4-99AD-BCD3F37D77DB}" srcOrd="2" destOrd="0" presId="urn:microsoft.com/office/officeart/2005/8/layout/orgChart1"/>
    <dgm:cxn modelId="{50A6BA58-CDD8-4F95-97EB-FAF4D70E8717}" type="presParOf" srcId="{29876C20-F450-4BC3-AD4C-3972824E762A}" destId="{5FB7476A-1F96-461E-9221-E3A1F83751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4FD467-D337-456C-BC52-6D2F833FB1EC}" type="doc">
      <dgm:prSet loTypeId="urn:microsoft.com/office/officeart/2005/8/layout/cycle7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CDB4D0E-1017-43C8-8D77-DED4BB1C9239}">
      <dgm:prSet phldrT="[文字]" custT="1"/>
      <dgm:spPr>
        <a:xfrm>
          <a:off x="2433426" y="992811"/>
          <a:ext cx="3257741" cy="1580564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3200" b="1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預防醫學</a:t>
          </a:r>
          <a:endParaRPr lang="en-US" altLang="zh-TW" sz="3200" b="1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>
            <a:buNone/>
          </a:pPr>
          <a:r>
            <a:rPr lang="zh-TW" altLang="en-US" sz="2200" b="1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基因檢測</a:t>
          </a:r>
          <a:endParaRPr lang="zh-TW" altLang="en-US" sz="2200" dirty="0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A6A2C058-5E6C-4C80-91EC-B9AC4CA97D04}" type="parTrans" cxnId="{0DD96591-8D46-4CE1-9316-9289A2B4FCDA}">
      <dgm:prSet/>
      <dgm:spPr/>
      <dgm:t>
        <a:bodyPr/>
        <a:lstStyle/>
        <a:p>
          <a:endParaRPr lang="zh-TW" altLang="en-US"/>
        </a:p>
      </dgm:t>
    </dgm:pt>
    <dgm:pt modelId="{A16C9520-13E4-4013-B335-C2F09729C7E9}" type="sibTrans" cxnId="{0DD96591-8D46-4CE1-9316-9289A2B4FCDA}">
      <dgm:prSet/>
      <dgm:spPr>
        <a:xfrm rot="3135750">
          <a:off x="4757068" y="3099934"/>
          <a:ext cx="1035771" cy="500065"/>
        </a:xfr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TW" altLang="en-US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D41C9E94-F535-4F1D-83E2-68357E83D266}">
      <dgm:prSet phldrT="[文字]" custT="1"/>
      <dgm:spPr>
        <a:xfrm>
          <a:off x="4571552" y="4126559"/>
          <a:ext cx="3714629" cy="1428758"/>
        </a:xfrm>
        <a:solidFill>
          <a:srgbClr val="8D2F6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3200" b="1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健檢與健康平台</a:t>
          </a:r>
          <a:endParaRPr lang="en-US" altLang="zh-TW" sz="3200" b="1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>
            <a:buNone/>
          </a:pPr>
          <a:r>
            <a:rPr lang="zh-TW" altLang="en-US" sz="2100" b="1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智慧健康</a:t>
          </a:r>
          <a:r>
            <a:rPr lang="en-US" altLang="zh-TW" sz="2100" b="1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APP</a:t>
          </a:r>
          <a:r>
            <a:rPr lang="zh-TW" altLang="en-US" sz="2100" b="1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數據追蹤</a:t>
          </a:r>
          <a:endParaRPr lang="en-US" altLang="zh-TW" sz="2100" b="1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gm:t>
    </dgm:pt>
    <dgm:pt modelId="{FE8C7466-5FF6-4833-9E04-5A9678B221D6}" type="parTrans" cxnId="{7C378674-1B1F-45D9-8619-736784CD4587}">
      <dgm:prSet/>
      <dgm:spPr/>
      <dgm:t>
        <a:bodyPr/>
        <a:lstStyle/>
        <a:p>
          <a:endParaRPr lang="zh-TW" altLang="en-US"/>
        </a:p>
      </dgm:t>
    </dgm:pt>
    <dgm:pt modelId="{A697396B-7EC8-44C6-8BDA-9C5143CB047E}" type="sibTrans" cxnId="{7C378674-1B1F-45D9-8619-736784CD4587}">
      <dgm:prSet/>
      <dgm:spPr>
        <a:xfrm rot="10799997">
          <a:off x="3676904" y="4590908"/>
          <a:ext cx="795242" cy="500065"/>
        </a:xfrm>
        <a:solidFill>
          <a:srgbClr val="8D2F60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TW" altLang="en-US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CA2CE1F1-FAC0-465D-A9AE-7AFE016FBA24}">
      <dgm:prSet phldrT="[文字]" custT="1"/>
      <dgm:spPr>
        <a:xfrm>
          <a:off x="-158132" y="4126564"/>
          <a:ext cx="3735632" cy="1428758"/>
        </a:xfrm>
        <a:solidFill>
          <a:srgbClr val="47637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3200" b="1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產品行銷通路</a:t>
          </a:r>
          <a:endParaRPr lang="en-US" altLang="zh-TW" sz="3200" b="1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>
            <a:buNone/>
          </a:pPr>
          <a:r>
            <a:rPr lang="zh-TW" altLang="en-US" sz="2200" b="1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會員生態資訊</a:t>
          </a:r>
          <a:endParaRPr lang="zh-TW" altLang="en-US" sz="2200" dirty="0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1A32A380-7648-4828-95A8-5C729B01391A}" type="parTrans" cxnId="{B80D4D02-F7B8-4220-9FD9-282B075F88E1}">
      <dgm:prSet/>
      <dgm:spPr/>
      <dgm:t>
        <a:bodyPr/>
        <a:lstStyle/>
        <a:p>
          <a:endParaRPr lang="zh-TW" altLang="en-US"/>
        </a:p>
      </dgm:t>
    </dgm:pt>
    <dgm:pt modelId="{4D5DFD7E-A184-41BA-A401-A09033E84486}" type="sibTrans" cxnId="{B80D4D02-F7B8-4220-9FD9-282B075F88E1}">
      <dgm:prSet/>
      <dgm:spPr>
        <a:xfrm rot="18454413">
          <a:off x="2316885" y="3099937"/>
          <a:ext cx="1079811" cy="500065"/>
        </a:xfrm>
        <a:solidFill>
          <a:srgbClr val="47637D"/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zh-TW" altLang="en-US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gm:t>
    </dgm:pt>
    <dgm:pt modelId="{69EA6B5C-0699-4B29-9AD1-1A6971730284}" type="pres">
      <dgm:prSet presAssocID="{5B4FD467-D337-456C-BC52-6D2F833FB1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25D704C-3858-4CF1-85A6-2E8D5523C273}" type="pres">
      <dgm:prSet presAssocID="{CCDB4D0E-1017-43C8-8D77-DED4BB1C9239}" presName="node" presStyleLbl="node1" presStyleIdx="0" presStyleCnt="3" custScaleX="114006" custScaleY="110625" custRadScaleRad="62231" custRadScaleInc="-39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92674ED3-18C0-4489-8255-D7A9C8288DBC}" type="pres">
      <dgm:prSet presAssocID="{A16C9520-13E4-4013-B335-C2F09729C7E9}" presName="sibTrans" presStyleLbl="sibTrans2D1" presStyleIdx="0" presStyleCnt="3" custScaleX="130246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CE03D578-ECB9-4F20-A5D6-A03A72B7C933}" type="pres">
      <dgm:prSet presAssocID="{A16C9520-13E4-4013-B335-C2F09729C7E9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A4CC51E-9F3D-48F7-9ACF-47E0150DD779}" type="pres">
      <dgm:prSet presAssocID="{D41C9E94-F535-4F1D-83E2-68357E83D266}" presName="node" presStyleLbl="node1" presStyleIdx="1" presStyleCnt="3" custScaleX="129995" custRadScaleRad="106518" custRadScaleInc="-3341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D9A6DE89-2EF1-4E7C-9CEC-9CCBD8D44270}" type="pres">
      <dgm:prSet presAssocID="{A697396B-7EC8-44C6-8BDA-9C5143CB047E}" presName="sibTrans" presStyleLbl="sibTrans2D1" presStyleIdx="1" presStyleCnt="3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E54CC9F8-B08B-47DC-AF31-E74DEB75D7DE}" type="pres">
      <dgm:prSet presAssocID="{A697396B-7EC8-44C6-8BDA-9C5143CB047E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F1174C2-4DCD-44F4-A59A-CF8A0437441B}" type="pres">
      <dgm:prSet presAssocID="{CA2CE1F1-FAC0-465D-A9AE-7AFE016FBA24}" presName="node" presStyleLbl="node1" presStyleIdx="2" presStyleCnt="3" custScaleX="130730" custRadScaleRad="109075" custRadScaleInc="452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zh-TW" altLang="en-US"/>
        </a:p>
      </dgm:t>
    </dgm:pt>
    <dgm:pt modelId="{BBBE8717-647F-4AEF-BDEF-16A78D724A09}" type="pres">
      <dgm:prSet presAssocID="{4D5DFD7E-A184-41BA-A401-A09033E84486}" presName="sibTrans" presStyleLbl="sibTrans2D1" presStyleIdx="2" presStyleCnt="3" custScaleX="135784"/>
      <dgm:spPr>
        <a:prstGeom prst="left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zh-TW" altLang="en-US"/>
        </a:p>
      </dgm:t>
    </dgm:pt>
    <dgm:pt modelId="{4D5F555C-F0FD-44CD-A679-0FBA6EC90ABA}" type="pres">
      <dgm:prSet presAssocID="{4D5DFD7E-A184-41BA-A401-A09033E84486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E75FF74B-EAF2-4BD4-ABAD-D58920389DCF}" type="presOf" srcId="{4D5DFD7E-A184-41BA-A401-A09033E84486}" destId="{4D5F555C-F0FD-44CD-A679-0FBA6EC90ABA}" srcOrd="1" destOrd="0" presId="urn:microsoft.com/office/officeart/2005/8/layout/cycle7"/>
    <dgm:cxn modelId="{1178759A-892F-4984-BA58-21F9CF3413A2}" type="presOf" srcId="{A697396B-7EC8-44C6-8BDA-9C5143CB047E}" destId="{D9A6DE89-2EF1-4E7C-9CEC-9CCBD8D44270}" srcOrd="0" destOrd="0" presId="urn:microsoft.com/office/officeart/2005/8/layout/cycle7"/>
    <dgm:cxn modelId="{F69412AC-636D-43F7-B08C-63AF4CE2A63C}" type="presOf" srcId="{CA2CE1F1-FAC0-465D-A9AE-7AFE016FBA24}" destId="{DF1174C2-4DCD-44F4-A59A-CF8A0437441B}" srcOrd="0" destOrd="0" presId="urn:microsoft.com/office/officeart/2005/8/layout/cycle7"/>
    <dgm:cxn modelId="{0DD96591-8D46-4CE1-9316-9289A2B4FCDA}" srcId="{5B4FD467-D337-456C-BC52-6D2F833FB1EC}" destId="{CCDB4D0E-1017-43C8-8D77-DED4BB1C9239}" srcOrd="0" destOrd="0" parTransId="{A6A2C058-5E6C-4C80-91EC-B9AC4CA97D04}" sibTransId="{A16C9520-13E4-4013-B335-C2F09729C7E9}"/>
    <dgm:cxn modelId="{F30270C9-ABA1-4598-8776-2B05C84D849B}" type="presOf" srcId="{A16C9520-13E4-4013-B335-C2F09729C7E9}" destId="{CE03D578-ECB9-4F20-A5D6-A03A72B7C933}" srcOrd="1" destOrd="0" presId="urn:microsoft.com/office/officeart/2005/8/layout/cycle7"/>
    <dgm:cxn modelId="{B80D4D02-F7B8-4220-9FD9-282B075F88E1}" srcId="{5B4FD467-D337-456C-BC52-6D2F833FB1EC}" destId="{CA2CE1F1-FAC0-465D-A9AE-7AFE016FBA24}" srcOrd="2" destOrd="0" parTransId="{1A32A380-7648-4828-95A8-5C729B01391A}" sibTransId="{4D5DFD7E-A184-41BA-A401-A09033E84486}"/>
    <dgm:cxn modelId="{B7A5486B-80E3-4227-95BC-EEBF2773BE7B}" type="presOf" srcId="{5B4FD467-D337-456C-BC52-6D2F833FB1EC}" destId="{69EA6B5C-0699-4B29-9AD1-1A6971730284}" srcOrd="0" destOrd="0" presId="urn:microsoft.com/office/officeart/2005/8/layout/cycle7"/>
    <dgm:cxn modelId="{2BE87767-AEE7-4657-AFE4-FF21B908937B}" type="presOf" srcId="{CCDB4D0E-1017-43C8-8D77-DED4BB1C9239}" destId="{125D704C-3858-4CF1-85A6-2E8D5523C273}" srcOrd="0" destOrd="0" presId="urn:microsoft.com/office/officeart/2005/8/layout/cycle7"/>
    <dgm:cxn modelId="{7C378674-1B1F-45D9-8619-736784CD4587}" srcId="{5B4FD467-D337-456C-BC52-6D2F833FB1EC}" destId="{D41C9E94-F535-4F1D-83E2-68357E83D266}" srcOrd="1" destOrd="0" parTransId="{FE8C7466-5FF6-4833-9E04-5A9678B221D6}" sibTransId="{A697396B-7EC8-44C6-8BDA-9C5143CB047E}"/>
    <dgm:cxn modelId="{69380EF0-0508-4036-9CFA-6F891D07A4D6}" type="presOf" srcId="{D41C9E94-F535-4F1D-83E2-68357E83D266}" destId="{0A4CC51E-9F3D-48F7-9ACF-47E0150DD779}" srcOrd="0" destOrd="0" presId="urn:microsoft.com/office/officeart/2005/8/layout/cycle7"/>
    <dgm:cxn modelId="{863F531B-010D-4F5A-8E3C-7AFD6589D590}" type="presOf" srcId="{4D5DFD7E-A184-41BA-A401-A09033E84486}" destId="{BBBE8717-647F-4AEF-BDEF-16A78D724A09}" srcOrd="0" destOrd="0" presId="urn:microsoft.com/office/officeart/2005/8/layout/cycle7"/>
    <dgm:cxn modelId="{55271E37-59C3-4B69-85EF-CB1DE4682D33}" type="presOf" srcId="{A697396B-7EC8-44C6-8BDA-9C5143CB047E}" destId="{E54CC9F8-B08B-47DC-AF31-E74DEB75D7DE}" srcOrd="1" destOrd="0" presId="urn:microsoft.com/office/officeart/2005/8/layout/cycle7"/>
    <dgm:cxn modelId="{93F3238F-C408-490A-9EAD-77F51C973798}" type="presOf" srcId="{A16C9520-13E4-4013-B335-C2F09729C7E9}" destId="{92674ED3-18C0-4489-8255-D7A9C8288DBC}" srcOrd="0" destOrd="0" presId="urn:microsoft.com/office/officeart/2005/8/layout/cycle7"/>
    <dgm:cxn modelId="{AFA1A9BB-A123-4BFB-B62E-894C82ECC2CE}" type="presParOf" srcId="{69EA6B5C-0699-4B29-9AD1-1A6971730284}" destId="{125D704C-3858-4CF1-85A6-2E8D5523C273}" srcOrd="0" destOrd="0" presId="urn:microsoft.com/office/officeart/2005/8/layout/cycle7"/>
    <dgm:cxn modelId="{1247880F-32F6-4E9B-BC9C-7F5B0BC969E0}" type="presParOf" srcId="{69EA6B5C-0699-4B29-9AD1-1A6971730284}" destId="{92674ED3-18C0-4489-8255-D7A9C8288DBC}" srcOrd="1" destOrd="0" presId="urn:microsoft.com/office/officeart/2005/8/layout/cycle7"/>
    <dgm:cxn modelId="{2F533EF7-9E51-45E9-B4E5-2800DA28FD2E}" type="presParOf" srcId="{92674ED3-18C0-4489-8255-D7A9C8288DBC}" destId="{CE03D578-ECB9-4F20-A5D6-A03A72B7C933}" srcOrd="0" destOrd="0" presId="urn:microsoft.com/office/officeart/2005/8/layout/cycle7"/>
    <dgm:cxn modelId="{B99D47D0-E782-45F6-95E7-237041A3C09B}" type="presParOf" srcId="{69EA6B5C-0699-4B29-9AD1-1A6971730284}" destId="{0A4CC51E-9F3D-48F7-9ACF-47E0150DD779}" srcOrd="2" destOrd="0" presId="urn:microsoft.com/office/officeart/2005/8/layout/cycle7"/>
    <dgm:cxn modelId="{2C095C9D-8CDE-4B13-BC65-76B776B1BD86}" type="presParOf" srcId="{69EA6B5C-0699-4B29-9AD1-1A6971730284}" destId="{D9A6DE89-2EF1-4E7C-9CEC-9CCBD8D44270}" srcOrd="3" destOrd="0" presId="urn:microsoft.com/office/officeart/2005/8/layout/cycle7"/>
    <dgm:cxn modelId="{85CB47EC-21C4-4D6E-8A87-72BB4E8306F8}" type="presParOf" srcId="{D9A6DE89-2EF1-4E7C-9CEC-9CCBD8D44270}" destId="{E54CC9F8-B08B-47DC-AF31-E74DEB75D7DE}" srcOrd="0" destOrd="0" presId="urn:microsoft.com/office/officeart/2005/8/layout/cycle7"/>
    <dgm:cxn modelId="{985BC57B-DAD7-4F37-8A4F-C1CBA610D251}" type="presParOf" srcId="{69EA6B5C-0699-4B29-9AD1-1A6971730284}" destId="{DF1174C2-4DCD-44F4-A59A-CF8A0437441B}" srcOrd="4" destOrd="0" presId="urn:microsoft.com/office/officeart/2005/8/layout/cycle7"/>
    <dgm:cxn modelId="{C90E183C-6E3B-4B6B-BD1C-2D4977DB9674}" type="presParOf" srcId="{69EA6B5C-0699-4B29-9AD1-1A6971730284}" destId="{BBBE8717-647F-4AEF-BDEF-16A78D724A09}" srcOrd="5" destOrd="0" presId="urn:microsoft.com/office/officeart/2005/8/layout/cycle7"/>
    <dgm:cxn modelId="{AF3D4D89-AD11-4FCA-BC99-EE1205052BBE}" type="presParOf" srcId="{BBBE8717-647F-4AEF-BDEF-16A78D724A09}" destId="{4D5F555C-F0FD-44CD-A679-0FBA6EC90A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438B9-C096-4C2F-8A80-D8C324581B1C}" type="doc">
      <dgm:prSet loTypeId="urn:microsoft.com/office/officeart/2005/8/layout/orgChart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C0CD06D-01C6-4D39-BCC6-80685C75EA9F}">
      <dgm:prSet phldrT="[文字]" custT="1"/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盛雲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DAF770A4-68E2-4070-BC46-7EF7001599F4}" type="parTrans" cxnId="{178D7041-57BB-4CA7-9D51-0186A56F0B3B}">
      <dgm:prSet/>
      <dgm:spPr/>
      <dgm:t>
        <a:bodyPr/>
        <a:lstStyle/>
        <a:p>
          <a:endParaRPr lang="zh-TW" alt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BE49EEDF-9E91-4C04-B9C7-B4219FC40B14}" type="sibTrans" cxnId="{178D7041-57BB-4CA7-9D51-0186A56F0B3B}">
      <dgm:prSet/>
      <dgm:spPr/>
      <dgm:t>
        <a:bodyPr/>
        <a:lstStyle/>
        <a:p>
          <a:endParaRPr lang="zh-TW" alt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76E14127-DC52-4A99-B150-283EBCF47335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躍獅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C7E8FD94-7544-458F-AB41-1953310FC6F5}" type="parTrans" cxnId="{FC23E846-426F-4FEB-9035-8112F63EA30C}">
      <dgm:prSet/>
      <dgm:spPr/>
      <dgm:t>
        <a:bodyPr/>
        <a:lstStyle/>
        <a:p>
          <a:endParaRPr lang="zh-TW" alt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FF97288D-365F-48EB-9259-7A5196F00D64}" type="sibTrans" cxnId="{FC23E846-426F-4FEB-9035-8112F63EA30C}">
      <dgm:prSet/>
      <dgm:spPr/>
      <dgm:t>
        <a:bodyPr/>
        <a:lstStyle/>
        <a:p>
          <a:endParaRPr lang="zh-TW" altLang="en-US" sz="1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91B62AA5-CF96-4664-862F-444B5B5EB525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方鼎 </a:t>
          </a:r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(</a:t>
          </a: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盛雲數位</a:t>
          </a:r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)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8181B7E1-077A-416E-955B-8FFBEF2C10DF}" type="parTrans" cxnId="{AD1BA5FF-6F45-48F7-A651-76A104EB139E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2747FC-02C6-4A4F-942F-777B91EEFD0C}" type="sibTrans" cxnId="{AD1BA5FF-6F45-48F7-A651-76A104EB139E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D17D99-9EE7-47E9-BF0B-2BCB14F87FE4}">
      <dgm:prSet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rPr>
            <a:t>盛雲藥品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endParaRPr>
        </a:p>
      </dgm:t>
    </dgm:pt>
    <dgm:pt modelId="{3751F2F4-F155-42D6-AAAE-6623C1EDBD83}" type="parTrans" cxnId="{D4C1DE5E-CACE-47AE-95BD-CF64C55CB07B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C95736-963A-428F-A20A-8FCAED9066DE}" type="sibTrans" cxnId="{D4C1DE5E-CACE-47AE-95BD-CF64C55CB07B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E0A52-AEF2-41D1-9673-ED4A4BB06BB4}" type="pres">
      <dgm:prSet presAssocID="{367438B9-C096-4C2F-8A80-D8C32458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1E2D663-0389-4785-BC00-0CA8267ED056}" type="pres">
      <dgm:prSet presAssocID="{1C0CD06D-01C6-4D39-BCC6-80685C75EA9F}" presName="hierRoot1" presStyleCnt="0">
        <dgm:presLayoutVars>
          <dgm:hierBranch val="init"/>
        </dgm:presLayoutVars>
      </dgm:prSet>
      <dgm:spPr/>
    </dgm:pt>
    <dgm:pt modelId="{5412AA96-382C-49E8-9B50-BA31C4139808}" type="pres">
      <dgm:prSet presAssocID="{1C0CD06D-01C6-4D39-BCC6-80685C75EA9F}" presName="rootComposite1" presStyleCnt="0"/>
      <dgm:spPr/>
    </dgm:pt>
    <dgm:pt modelId="{F74390C6-095A-45A4-9712-50D695D753A0}" type="pres">
      <dgm:prSet presAssocID="{1C0CD06D-01C6-4D39-BCC6-80685C75EA9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5ADA865-876A-4524-AF74-A8E5DC3A3769}" type="pres">
      <dgm:prSet presAssocID="{1C0CD06D-01C6-4D39-BCC6-80685C75EA9F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657C595D-40B1-4015-BA83-0AE370052361}" type="pres">
      <dgm:prSet presAssocID="{1C0CD06D-01C6-4D39-BCC6-80685C75EA9F}" presName="hierChild2" presStyleCnt="0"/>
      <dgm:spPr/>
    </dgm:pt>
    <dgm:pt modelId="{1210844A-852F-4F0B-A8B1-84AED9669843}" type="pres">
      <dgm:prSet presAssocID="{3751F2F4-F155-42D6-AAAE-6623C1EDBD83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D4A26219-E8C6-4D18-887D-A06D928F8354}" type="pres">
      <dgm:prSet presAssocID="{7BD17D99-9EE7-47E9-BF0B-2BCB14F87FE4}" presName="hierRoot2" presStyleCnt="0">
        <dgm:presLayoutVars>
          <dgm:hierBranch val="init"/>
        </dgm:presLayoutVars>
      </dgm:prSet>
      <dgm:spPr/>
    </dgm:pt>
    <dgm:pt modelId="{DBA6F97C-1CAE-495C-B720-9FA0282E9562}" type="pres">
      <dgm:prSet presAssocID="{7BD17D99-9EE7-47E9-BF0B-2BCB14F87FE4}" presName="rootComposite" presStyleCnt="0"/>
      <dgm:spPr/>
    </dgm:pt>
    <dgm:pt modelId="{FC435636-ABF0-419F-84C5-B300DA7F113F}" type="pres">
      <dgm:prSet presAssocID="{7BD17D99-9EE7-47E9-BF0B-2BCB14F87FE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A83BB9-5E4A-432D-AF3A-4F9E6260F370}" type="pres">
      <dgm:prSet presAssocID="{7BD17D99-9EE7-47E9-BF0B-2BCB14F87FE4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B4A4ED03-6094-450C-A20A-6C8FC0E946B9}" type="pres">
      <dgm:prSet presAssocID="{7BD17D99-9EE7-47E9-BF0B-2BCB14F87FE4}" presName="hierChild4" presStyleCnt="0"/>
      <dgm:spPr/>
    </dgm:pt>
    <dgm:pt modelId="{5E473D61-3A65-4114-A61F-71FD36821B2C}" type="pres">
      <dgm:prSet presAssocID="{7BD17D99-9EE7-47E9-BF0B-2BCB14F87FE4}" presName="hierChild5" presStyleCnt="0"/>
      <dgm:spPr/>
    </dgm:pt>
    <dgm:pt modelId="{BBC4B0CE-2FC8-4F84-8526-0CA5F130262C}" type="pres">
      <dgm:prSet presAssocID="{C7E8FD94-7544-458F-AB41-1953310FC6F5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D1C743D3-6DFC-478C-B27F-1FAA83E8D785}" type="pres">
      <dgm:prSet presAssocID="{76E14127-DC52-4A99-B150-283EBCF47335}" presName="hierRoot2" presStyleCnt="0">
        <dgm:presLayoutVars>
          <dgm:hierBranch val="init"/>
        </dgm:presLayoutVars>
      </dgm:prSet>
      <dgm:spPr/>
    </dgm:pt>
    <dgm:pt modelId="{EF887F85-BECC-46B7-829A-4E73F7847690}" type="pres">
      <dgm:prSet presAssocID="{76E14127-DC52-4A99-B150-283EBCF47335}" presName="rootComposite" presStyleCnt="0"/>
      <dgm:spPr/>
    </dgm:pt>
    <dgm:pt modelId="{3F15FFB1-4664-4F2F-ACDD-72E0CAB54EED}" type="pres">
      <dgm:prSet presAssocID="{76E14127-DC52-4A99-B150-283EBCF473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E717A78-86B3-4B86-A06C-76BF9FEA354F}" type="pres">
      <dgm:prSet presAssocID="{76E14127-DC52-4A99-B150-283EBCF47335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B6FEE4B4-21D3-439A-A911-51473A23A19B}" type="pres">
      <dgm:prSet presAssocID="{76E14127-DC52-4A99-B150-283EBCF47335}" presName="hierChild4" presStyleCnt="0"/>
      <dgm:spPr/>
    </dgm:pt>
    <dgm:pt modelId="{DD26A9C1-3BE8-4A8F-BD89-6AFE09D5F3E7}" type="pres">
      <dgm:prSet presAssocID="{76E14127-DC52-4A99-B150-283EBCF47335}" presName="hierChild5" presStyleCnt="0"/>
      <dgm:spPr/>
    </dgm:pt>
    <dgm:pt modelId="{0B36F49B-7D04-4D25-A6CC-6A57439ED759}" type="pres">
      <dgm:prSet presAssocID="{8181B7E1-077A-416E-955B-8FFBEF2C10DF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B9051D51-7800-4524-8C9B-4DA372003ED6}" type="pres">
      <dgm:prSet presAssocID="{91B62AA5-CF96-4664-862F-444B5B5EB525}" presName="hierRoot2" presStyleCnt="0">
        <dgm:presLayoutVars>
          <dgm:hierBranch val="init"/>
        </dgm:presLayoutVars>
      </dgm:prSet>
      <dgm:spPr/>
    </dgm:pt>
    <dgm:pt modelId="{D7E212C8-6842-4CCB-88DA-4E5C969D078E}" type="pres">
      <dgm:prSet presAssocID="{91B62AA5-CF96-4664-862F-444B5B5EB525}" presName="rootComposite" presStyleCnt="0"/>
      <dgm:spPr/>
    </dgm:pt>
    <dgm:pt modelId="{4FB8C895-8F1B-4065-B818-EDCD6243BCC4}" type="pres">
      <dgm:prSet presAssocID="{91B62AA5-CF96-4664-862F-444B5B5EB525}" presName="rootText" presStyleLbl="node2" presStyleIdx="2" presStyleCnt="3" custScaleX="11618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7AEF070-AB02-4306-AA54-1ABA3D49A4EE}" type="pres">
      <dgm:prSet presAssocID="{91B62AA5-CF96-4664-862F-444B5B5EB525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B3E24A60-C37F-4297-835F-58BBDAF46C63}" type="pres">
      <dgm:prSet presAssocID="{91B62AA5-CF96-4664-862F-444B5B5EB525}" presName="hierChild4" presStyleCnt="0"/>
      <dgm:spPr/>
    </dgm:pt>
    <dgm:pt modelId="{2501B9F2-D726-4E2F-88E9-6C6059538188}" type="pres">
      <dgm:prSet presAssocID="{91B62AA5-CF96-4664-862F-444B5B5EB525}" presName="hierChild5" presStyleCnt="0"/>
      <dgm:spPr/>
    </dgm:pt>
    <dgm:pt modelId="{69765B3D-7C09-4BFD-A8C9-1A65ED419859}" type="pres">
      <dgm:prSet presAssocID="{1C0CD06D-01C6-4D39-BCC6-80685C75EA9F}" presName="hierChild3" presStyleCnt="0"/>
      <dgm:spPr/>
    </dgm:pt>
  </dgm:ptLst>
  <dgm:cxnLst>
    <dgm:cxn modelId="{05E6F9AE-4691-4895-8BEB-E2C796580596}" type="presOf" srcId="{1C0CD06D-01C6-4D39-BCC6-80685C75EA9F}" destId="{F74390C6-095A-45A4-9712-50D695D753A0}" srcOrd="0" destOrd="0" presId="urn:microsoft.com/office/officeart/2005/8/layout/orgChart1"/>
    <dgm:cxn modelId="{D4C1DE5E-CACE-47AE-95BD-CF64C55CB07B}" srcId="{1C0CD06D-01C6-4D39-BCC6-80685C75EA9F}" destId="{7BD17D99-9EE7-47E9-BF0B-2BCB14F87FE4}" srcOrd="0" destOrd="0" parTransId="{3751F2F4-F155-42D6-AAAE-6623C1EDBD83}" sibTransId="{ADC95736-963A-428F-A20A-8FCAED9066DE}"/>
    <dgm:cxn modelId="{3950DBFB-8B63-4FE8-B1CF-E3CE7B1EFAFB}" type="presOf" srcId="{8181B7E1-077A-416E-955B-8FFBEF2C10DF}" destId="{0B36F49B-7D04-4D25-A6CC-6A57439ED759}" srcOrd="0" destOrd="0" presId="urn:microsoft.com/office/officeart/2005/8/layout/orgChart1"/>
    <dgm:cxn modelId="{13D82328-F181-4707-ABF8-9E2F1118EF47}" type="presOf" srcId="{91B62AA5-CF96-4664-862F-444B5B5EB525}" destId="{57AEF070-AB02-4306-AA54-1ABA3D49A4EE}" srcOrd="1" destOrd="0" presId="urn:microsoft.com/office/officeart/2005/8/layout/orgChart1"/>
    <dgm:cxn modelId="{23BBC0C0-2611-4206-B99E-1C40984FBAEB}" type="presOf" srcId="{3751F2F4-F155-42D6-AAAE-6623C1EDBD83}" destId="{1210844A-852F-4F0B-A8B1-84AED9669843}" srcOrd="0" destOrd="0" presId="urn:microsoft.com/office/officeart/2005/8/layout/orgChart1"/>
    <dgm:cxn modelId="{178D7041-57BB-4CA7-9D51-0186A56F0B3B}" srcId="{367438B9-C096-4C2F-8A80-D8C324581B1C}" destId="{1C0CD06D-01C6-4D39-BCC6-80685C75EA9F}" srcOrd="0" destOrd="0" parTransId="{DAF770A4-68E2-4070-BC46-7EF7001599F4}" sibTransId="{BE49EEDF-9E91-4C04-B9C7-B4219FC40B14}"/>
    <dgm:cxn modelId="{D602CAA0-A405-4ED1-BF22-BD5340E4FFDB}" type="presOf" srcId="{76E14127-DC52-4A99-B150-283EBCF47335}" destId="{4E717A78-86B3-4B86-A06C-76BF9FEA354F}" srcOrd="1" destOrd="0" presId="urn:microsoft.com/office/officeart/2005/8/layout/orgChart1"/>
    <dgm:cxn modelId="{C7BA092E-8EA3-4F34-8404-E9D15CB6A4AF}" type="presOf" srcId="{76E14127-DC52-4A99-B150-283EBCF47335}" destId="{3F15FFB1-4664-4F2F-ACDD-72E0CAB54EED}" srcOrd="0" destOrd="0" presId="urn:microsoft.com/office/officeart/2005/8/layout/orgChart1"/>
    <dgm:cxn modelId="{70528973-687A-48F4-A6D2-A43B38C6AD16}" type="presOf" srcId="{1C0CD06D-01C6-4D39-BCC6-80685C75EA9F}" destId="{35ADA865-876A-4524-AF74-A8E5DC3A3769}" srcOrd="1" destOrd="0" presId="urn:microsoft.com/office/officeart/2005/8/layout/orgChart1"/>
    <dgm:cxn modelId="{AC03FC5E-278E-4426-8AB2-6CEF3908DA9C}" type="presOf" srcId="{91B62AA5-CF96-4664-862F-444B5B5EB525}" destId="{4FB8C895-8F1B-4065-B818-EDCD6243BCC4}" srcOrd="0" destOrd="0" presId="urn:microsoft.com/office/officeart/2005/8/layout/orgChart1"/>
    <dgm:cxn modelId="{FC23E846-426F-4FEB-9035-8112F63EA30C}" srcId="{1C0CD06D-01C6-4D39-BCC6-80685C75EA9F}" destId="{76E14127-DC52-4A99-B150-283EBCF47335}" srcOrd="1" destOrd="0" parTransId="{C7E8FD94-7544-458F-AB41-1953310FC6F5}" sibTransId="{FF97288D-365F-48EB-9259-7A5196F00D64}"/>
    <dgm:cxn modelId="{2BB20556-C3C8-44A8-838A-589559043D4A}" type="presOf" srcId="{C7E8FD94-7544-458F-AB41-1953310FC6F5}" destId="{BBC4B0CE-2FC8-4F84-8526-0CA5F130262C}" srcOrd="0" destOrd="0" presId="urn:microsoft.com/office/officeart/2005/8/layout/orgChart1"/>
    <dgm:cxn modelId="{7F8A0FE6-05D2-45BB-BD36-92A06C55E441}" type="presOf" srcId="{7BD17D99-9EE7-47E9-BF0B-2BCB14F87FE4}" destId="{FC435636-ABF0-419F-84C5-B300DA7F113F}" srcOrd="0" destOrd="0" presId="urn:microsoft.com/office/officeart/2005/8/layout/orgChart1"/>
    <dgm:cxn modelId="{1CA3D200-F486-463E-AD28-435D497221F5}" type="presOf" srcId="{7BD17D99-9EE7-47E9-BF0B-2BCB14F87FE4}" destId="{ACA83BB9-5E4A-432D-AF3A-4F9E6260F370}" srcOrd="1" destOrd="0" presId="urn:microsoft.com/office/officeart/2005/8/layout/orgChart1"/>
    <dgm:cxn modelId="{2CBDA6B2-E63F-4830-B627-3A3BC756B2A8}" type="presOf" srcId="{367438B9-C096-4C2F-8A80-D8C324581B1C}" destId="{8E6E0A52-AEF2-41D1-9673-ED4A4BB06BB4}" srcOrd="0" destOrd="0" presId="urn:microsoft.com/office/officeart/2005/8/layout/orgChart1"/>
    <dgm:cxn modelId="{AD1BA5FF-6F45-48F7-A651-76A104EB139E}" srcId="{1C0CD06D-01C6-4D39-BCC6-80685C75EA9F}" destId="{91B62AA5-CF96-4664-862F-444B5B5EB525}" srcOrd="2" destOrd="0" parTransId="{8181B7E1-077A-416E-955B-8FFBEF2C10DF}" sibTransId="{B12747FC-02C6-4A4F-942F-777B91EEFD0C}"/>
    <dgm:cxn modelId="{01195D4F-C0E1-4811-9D7F-BB2167136409}" type="presParOf" srcId="{8E6E0A52-AEF2-41D1-9673-ED4A4BB06BB4}" destId="{81E2D663-0389-4785-BC00-0CA8267ED056}" srcOrd="0" destOrd="0" presId="urn:microsoft.com/office/officeart/2005/8/layout/orgChart1"/>
    <dgm:cxn modelId="{F065E0BE-649F-4257-B6D4-3F2D0C78D4DF}" type="presParOf" srcId="{81E2D663-0389-4785-BC00-0CA8267ED056}" destId="{5412AA96-382C-49E8-9B50-BA31C4139808}" srcOrd="0" destOrd="0" presId="urn:microsoft.com/office/officeart/2005/8/layout/orgChart1"/>
    <dgm:cxn modelId="{543B7D8C-5DCD-4424-B6BA-2415DCBDDD54}" type="presParOf" srcId="{5412AA96-382C-49E8-9B50-BA31C4139808}" destId="{F74390C6-095A-45A4-9712-50D695D753A0}" srcOrd="0" destOrd="0" presId="urn:microsoft.com/office/officeart/2005/8/layout/orgChart1"/>
    <dgm:cxn modelId="{6891B867-8469-4B5D-B436-9DE53609B94F}" type="presParOf" srcId="{5412AA96-382C-49E8-9B50-BA31C4139808}" destId="{35ADA865-876A-4524-AF74-A8E5DC3A3769}" srcOrd="1" destOrd="0" presId="urn:microsoft.com/office/officeart/2005/8/layout/orgChart1"/>
    <dgm:cxn modelId="{3D1804F4-9373-42B6-89D4-7C478DE7340A}" type="presParOf" srcId="{81E2D663-0389-4785-BC00-0CA8267ED056}" destId="{657C595D-40B1-4015-BA83-0AE370052361}" srcOrd="1" destOrd="0" presId="urn:microsoft.com/office/officeart/2005/8/layout/orgChart1"/>
    <dgm:cxn modelId="{E1AE46F2-F591-436F-A214-D80BBAE551DF}" type="presParOf" srcId="{657C595D-40B1-4015-BA83-0AE370052361}" destId="{1210844A-852F-4F0B-A8B1-84AED9669843}" srcOrd="0" destOrd="0" presId="urn:microsoft.com/office/officeart/2005/8/layout/orgChart1"/>
    <dgm:cxn modelId="{65E8C736-782C-4A6D-9C96-0103F83AC7D8}" type="presParOf" srcId="{657C595D-40B1-4015-BA83-0AE370052361}" destId="{D4A26219-E8C6-4D18-887D-A06D928F8354}" srcOrd="1" destOrd="0" presId="urn:microsoft.com/office/officeart/2005/8/layout/orgChart1"/>
    <dgm:cxn modelId="{E49BEF16-5462-46C4-9A32-B35F52E1D8F3}" type="presParOf" srcId="{D4A26219-E8C6-4D18-887D-A06D928F8354}" destId="{DBA6F97C-1CAE-495C-B720-9FA0282E9562}" srcOrd="0" destOrd="0" presId="urn:microsoft.com/office/officeart/2005/8/layout/orgChart1"/>
    <dgm:cxn modelId="{06425250-AC21-4EA3-974B-612C0E6228C7}" type="presParOf" srcId="{DBA6F97C-1CAE-495C-B720-9FA0282E9562}" destId="{FC435636-ABF0-419F-84C5-B300DA7F113F}" srcOrd="0" destOrd="0" presId="urn:microsoft.com/office/officeart/2005/8/layout/orgChart1"/>
    <dgm:cxn modelId="{A5B1A0C8-57DF-4485-A5AF-DB478CE15C59}" type="presParOf" srcId="{DBA6F97C-1CAE-495C-B720-9FA0282E9562}" destId="{ACA83BB9-5E4A-432D-AF3A-4F9E6260F370}" srcOrd="1" destOrd="0" presId="urn:microsoft.com/office/officeart/2005/8/layout/orgChart1"/>
    <dgm:cxn modelId="{2F841EAC-CD9E-47E4-ADD3-D69D4847E3BB}" type="presParOf" srcId="{D4A26219-E8C6-4D18-887D-A06D928F8354}" destId="{B4A4ED03-6094-450C-A20A-6C8FC0E946B9}" srcOrd="1" destOrd="0" presId="urn:microsoft.com/office/officeart/2005/8/layout/orgChart1"/>
    <dgm:cxn modelId="{CDA4D826-839F-4DBA-8BD9-87B3F53D75D3}" type="presParOf" srcId="{D4A26219-E8C6-4D18-887D-A06D928F8354}" destId="{5E473D61-3A65-4114-A61F-71FD36821B2C}" srcOrd="2" destOrd="0" presId="urn:microsoft.com/office/officeart/2005/8/layout/orgChart1"/>
    <dgm:cxn modelId="{E887E09E-FDC9-4C82-B98A-222FBD5C4F38}" type="presParOf" srcId="{657C595D-40B1-4015-BA83-0AE370052361}" destId="{BBC4B0CE-2FC8-4F84-8526-0CA5F130262C}" srcOrd="2" destOrd="0" presId="urn:microsoft.com/office/officeart/2005/8/layout/orgChart1"/>
    <dgm:cxn modelId="{2535E450-C428-4632-A791-F4E876CD329A}" type="presParOf" srcId="{657C595D-40B1-4015-BA83-0AE370052361}" destId="{D1C743D3-6DFC-478C-B27F-1FAA83E8D785}" srcOrd="3" destOrd="0" presId="urn:microsoft.com/office/officeart/2005/8/layout/orgChart1"/>
    <dgm:cxn modelId="{DB9A6638-4E4D-47D5-83C5-15E108F501EE}" type="presParOf" srcId="{D1C743D3-6DFC-478C-B27F-1FAA83E8D785}" destId="{EF887F85-BECC-46B7-829A-4E73F7847690}" srcOrd="0" destOrd="0" presId="urn:microsoft.com/office/officeart/2005/8/layout/orgChart1"/>
    <dgm:cxn modelId="{09E0AF1E-8AD8-4F54-BC6C-03BBE317A355}" type="presParOf" srcId="{EF887F85-BECC-46B7-829A-4E73F7847690}" destId="{3F15FFB1-4664-4F2F-ACDD-72E0CAB54EED}" srcOrd="0" destOrd="0" presId="urn:microsoft.com/office/officeart/2005/8/layout/orgChart1"/>
    <dgm:cxn modelId="{56BBE6ED-F111-4297-9D6D-C3FC23E9DE3A}" type="presParOf" srcId="{EF887F85-BECC-46B7-829A-4E73F7847690}" destId="{4E717A78-86B3-4B86-A06C-76BF9FEA354F}" srcOrd="1" destOrd="0" presId="urn:microsoft.com/office/officeart/2005/8/layout/orgChart1"/>
    <dgm:cxn modelId="{E4200017-843B-4F5C-B412-789D2AAD11D4}" type="presParOf" srcId="{D1C743D3-6DFC-478C-B27F-1FAA83E8D785}" destId="{B6FEE4B4-21D3-439A-A911-51473A23A19B}" srcOrd="1" destOrd="0" presId="urn:microsoft.com/office/officeart/2005/8/layout/orgChart1"/>
    <dgm:cxn modelId="{03D607A0-8A95-44E9-90BA-F61B82B910DF}" type="presParOf" srcId="{D1C743D3-6DFC-478C-B27F-1FAA83E8D785}" destId="{DD26A9C1-3BE8-4A8F-BD89-6AFE09D5F3E7}" srcOrd="2" destOrd="0" presId="urn:microsoft.com/office/officeart/2005/8/layout/orgChart1"/>
    <dgm:cxn modelId="{E46516E6-AB86-436A-8333-B1265850C572}" type="presParOf" srcId="{657C595D-40B1-4015-BA83-0AE370052361}" destId="{0B36F49B-7D04-4D25-A6CC-6A57439ED759}" srcOrd="4" destOrd="0" presId="urn:microsoft.com/office/officeart/2005/8/layout/orgChart1"/>
    <dgm:cxn modelId="{CDA4D48A-FDE4-421D-8F66-E85DA1267BEF}" type="presParOf" srcId="{657C595D-40B1-4015-BA83-0AE370052361}" destId="{B9051D51-7800-4524-8C9B-4DA372003ED6}" srcOrd="5" destOrd="0" presId="urn:microsoft.com/office/officeart/2005/8/layout/orgChart1"/>
    <dgm:cxn modelId="{BE099474-3C56-4454-B349-15DA5ECE87C7}" type="presParOf" srcId="{B9051D51-7800-4524-8C9B-4DA372003ED6}" destId="{D7E212C8-6842-4CCB-88DA-4E5C969D078E}" srcOrd="0" destOrd="0" presId="urn:microsoft.com/office/officeart/2005/8/layout/orgChart1"/>
    <dgm:cxn modelId="{EE5F04AC-4B9B-472E-89BC-9CBCA433ACCE}" type="presParOf" srcId="{D7E212C8-6842-4CCB-88DA-4E5C969D078E}" destId="{4FB8C895-8F1B-4065-B818-EDCD6243BCC4}" srcOrd="0" destOrd="0" presId="urn:microsoft.com/office/officeart/2005/8/layout/orgChart1"/>
    <dgm:cxn modelId="{ED34321A-8B12-435A-A4C2-EB04A00B8669}" type="presParOf" srcId="{D7E212C8-6842-4CCB-88DA-4E5C969D078E}" destId="{57AEF070-AB02-4306-AA54-1ABA3D49A4EE}" srcOrd="1" destOrd="0" presId="urn:microsoft.com/office/officeart/2005/8/layout/orgChart1"/>
    <dgm:cxn modelId="{173769DA-DCF3-4096-BD17-2E498B05222D}" type="presParOf" srcId="{B9051D51-7800-4524-8C9B-4DA372003ED6}" destId="{B3E24A60-C37F-4297-835F-58BBDAF46C63}" srcOrd="1" destOrd="0" presId="urn:microsoft.com/office/officeart/2005/8/layout/orgChart1"/>
    <dgm:cxn modelId="{5C1AA5C9-BAF0-4AC5-BAD1-143CB746D2EB}" type="presParOf" srcId="{B9051D51-7800-4524-8C9B-4DA372003ED6}" destId="{2501B9F2-D726-4E2F-88E9-6C6059538188}" srcOrd="2" destOrd="0" presId="urn:microsoft.com/office/officeart/2005/8/layout/orgChart1"/>
    <dgm:cxn modelId="{DEAA8ED8-0D5A-4D25-9C84-D7D8391F8B85}" type="presParOf" srcId="{81E2D663-0389-4785-BC00-0CA8267ED056}" destId="{69765B3D-7C09-4BFD-A8C9-1A65ED4198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20FF-9D92-41F6-87AD-D2328220C922}">
      <dsp:nvSpPr>
        <dsp:cNvPr id="0" name=""/>
        <dsp:cNvSpPr/>
      </dsp:nvSpPr>
      <dsp:spPr>
        <a:xfrm>
          <a:off x="3002280" y="1991213"/>
          <a:ext cx="91440" cy="8360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604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1414E-1326-4488-B38B-E66A124BCE1B}">
      <dsp:nvSpPr>
        <dsp:cNvPr id="0" name=""/>
        <dsp:cNvSpPr/>
      </dsp:nvSpPr>
      <dsp:spPr>
        <a:xfrm>
          <a:off x="1271470" y="636"/>
          <a:ext cx="3553059" cy="19905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3200" b="1" kern="1200" dirty="0" smtClean="0">
              <a:latin typeface="+mj-ea"/>
              <a:ea typeface="+mj-ea"/>
            </a:rPr>
            <a:t>敏成健康科技股份有限公司</a:t>
          </a:r>
          <a:endParaRPr lang="zh-TW" altLang="en-US" sz="3200" b="1" kern="1200" dirty="0">
            <a:latin typeface="+mj-ea"/>
            <a:ea typeface="+mj-ea"/>
          </a:endParaRPr>
        </a:p>
      </dsp:txBody>
      <dsp:txXfrm>
        <a:off x="1271470" y="636"/>
        <a:ext cx="3553059" cy="1990576"/>
      </dsp:txXfrm>
    </dsp:sp>
    <dsp:sp modelId="{1272543C-DA0E-4E2D-99F4-D71356319AE3}">
      <dsp:nvSpPr>
        <dsp:cNvPr id="0" name=""/>
        <dsp:cNvSpPr/>
      </dsp:nvSpPr>
      <dsp:spPr>
        <a:xfrm>
          <a:off x="1415488" y="2827255"/>
          <a:ext cx="3265022" cy="12361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latin typeface="+mj-ea"/>
              <a:ea typeface="+mj-ea"/>
            </a:rPr>
            <a:t>敏成股份有限公司</a:t>
          </a:r>
          <a:endParaRPr lang="zh-TW" altLang="en-US" sz="2800" b="1" kern="1200" dirty="0">
            <a:latin typeface="+mj-ea"/>
            <a:ea typeface="+mj-ea"/>
          </a:endParaRPr>
        </a:p>
      </dsp:txBody>
      <dsp:txXfrm>
        <a:off x="1415488" y="2827255"/>
        <a:ext cx="3265022" cy="1236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D704C-3858-4CF1-85A6-2E8D5523C273}">
      <dsp:nvSpPr>
        <dsp:cNvPr id="0" name=""/>
        <dsp:cNvSpPr/>
      </dsp:nvSpPr>
      <dsp:spPr>
        <a:xfrm>
          <a:off x="2433426" y="992811"/>
          <a:ext cx="3257741" cy="1580564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預防醫學</a:t>
          </a:r>
          <a:endParaRPr lang="en-US" altLang="zh-TW" sz="3200" b="1" kern="1200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基因檢測</a:t>
          </a:r>
          <a:endParaRPr lang="zh-TW" altLang="en-US" sz="2200" kern="1200" dirty="0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2479719" y="1039104"/>
        <a:ext cx="3165155" cy="1487978"/>
      </dsp:txXfrm>
    </dsp:sp>
    <dsp:sp modelId="{92674ED3-18C0-4489-8255-D7A9C8288DBC}">
      <dsp:nvSpPr>
        <dsp:cNvPr id="0" name=""/>
        <dsp:cNvSpPr/>
      </dsp:nvSpPr>
      <dsp:spPr>
        <a:xfrm rot="3135750">
          <a:off x="4757068" y="3099934"/>
          <a:ext cx="1035771" cy="500065"/>
        </a:xfrm>
        <a:prstGeom prst="leftRightArrow">
          <a:avLst>
            <a:gd name="adj1" fmla="val 60000"/>
            <a:gd name="adj2" fmla="val 5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4907088" y="3199947"/>
        <a:ext cx="735732" cy="300039"/>
      </dsp:txXfrm>
    </dsp:sp>
    <dsp:sp modelId="{0A4CC51E-9F3D-48F7-9ACF-47E0150DD779}">
      <dsp:nvSpPr>
        <dsp:cNvPr id="0" name=""/>
        <dsp:cNvSpPr/>
      </dsp:nvSpPr>
      <dsp:spPr>
        <a:xfrm>
          <a:off x="4571552" y="4126559"/>
          <a:ext cx="3714629" cy="1428758"/>
        </a:xfrm>
        <a:prstGeom prst="roundRect">
          <a:avLst>
            <a:gd name="adj" fmla="val 10000"/>
          </a:avLst>
        </a:prstGeom>
        <a:solidFill>
          <a:srgbClr val="8D2F6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健檢與健康平台</a:t>
          </a:r>
          <a:endParaRPr lang="en-US" altLang="zh-TW" sz="3200" b="1" kern="1200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智慧健康</a:t>
          </a:r>
          <a:r>
            <a:rPr lang="en-US" altLang="zh-TW" sz="21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APP</a:t>
          </a:r>
          <a:r>
            <a:rPr lang="zh-TW" altLang="en-US" sz="21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數據追蹤</a:t>
          </a:r>
          <a:endParaRPr lang="en-US" altLang="zh-TW" sz="2100" b="1" kern="1200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</dsp:txBody>
      <dsp:txXfrm>
        <a:off x="4613399" y="4168406"/>
        <a:ext cx="3630935" cy="1345064"/>
      </dsp:txXfrm>
    </dsp:sp>
    <dsp:sp modelId="{D9A6DE89-2EF1-4E7C-9CEC-9CCBD8D44270}">
      <dsp:nvSpPr>
        <dsp:cNvPr id="0" name=""/>
        <dsp:cNvSpPr/>
      </dsp:nvSpPr>
      <dsp:spPr>
        <a:xfrm rot="10799997">
          <a:off x="3676904" y="4590908"/>
          <a:ext cx="795242" cy="500065"/>
        </a:xfrm>
        <a:prstGeom prst="leftRightArrow">
          <a:avLst>
            <a:gd name="adj1" fmla="val 60000"/>
            <a:gd name="adj2" fmla="val 50000"/>
          </a:avLst>
        </a:prstGeom>
        <a:solidFill>
          <a:srgbClr val="8D2F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 rot="10800000">
        <a:off x="3826923" y="4690921"/>
        <a:ext cx="495203" cy="300039"/>
      </dsp:txXfrm>
    </dsp:sp>
    <dsp:sp modelId="{DF1174C2-4DCD-44F4-A59A-CF8A0437441B}">
      <dsp:nvSpPr>
        <dsp:cNvPr id="0" name=""/>
        <dsp:cNvSpPr/>
      </dsp:nvSpPr>
      <dsp:spPr>
        <a:xfrm>
          <a:off x="-158132" y="4126564"/>
          <a:ext cx="3735632" cy="1428758"/>
        </a:xfrm>
        <a:prstGeom prst="roundRect">
          <a:avLst>
            <a:gd name="adj" fmla="val 10000"/>
          </a:avLst>
        </a:prstGeom>
        <a:solidFill>
          <a:srgbClr val="47637D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產品行銷通路</a:t>
          </a:r>
          <a:endParaRPr lang="en-US" altLang="zh-TW" sz="3200" b="1" kern="1200" dirty="0">
            <a:solidFill>
              <a:sysClr val="window" lastClr="FFFFFF"/>
            </a:solidFill>
            <a:latin typeface="微软雅黑"/>
            <a:ea typeface="微软雅黑"/>
            <a:cs typeface="+mn-cs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200" b="1" kern="1200" dirty="0">
              <a:solidFill>
                <a:sysClr val="window" lastClr="FFFFFF"/>
              </a:solidFill>
              <a:latin typeface="微软雅黑"/>
              <a:ea typeface="微软雅黑"/>
              <a:cs typeface="+mn-cs"/>
            </a:rPr>
            <a:t>會員生態資訊</a:t>
          </a:r>
          <a:endParaRPr lang="zh-TW" altLang="en-US" sz="2200" kern="1200" dirty="0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-116285" y="4168411"/>
        <a:ext cx="3651938" cy="1345064"/>
      </dsp:txXfrm>
    </dsp:sp>
    <dsp:sp modelId="{BBBE8717-647F-4AEF-BDEF-16A78D724A09}">
      <dsp:nvSpPr>
        <dsp:cNvPr id="0" name=""/>
        <dsp:cNvSpPr/>
      </dsp:nvSpPr>
      <dsp:spPr>
        <a:xfrm rot="18454413">
          <a:off x="2316885" y="3099937"/>
          <a:ext cx="1079811" cy="500065"/>
        </a:xfrm>
        <a:prstGeom prst="leftRightArrow">
          <a:avLst>
            <a:gd name="adj1" fmla="val 60000"/>
            <a:gd name="adj2" fmla="val 50000"/>
          </a:avLst>
        </a:prstGeom>
        <a:solidFill>
          <a:srgbClr val="47637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100" kern="1200">
            <a:solidFill>
              <a:sysClr val="window" lastClr="FFFFFF"/>
            </a:solidFill>
            <a:latin typeface="Calibri" panose="020F0502020204030204"/>
            <a:ea typeface="新細明體" panose="02020500000000000000" pitchFamily="18" charset="-120"/>
            <a:cs typeface="+mn-cs"/>
          </a:endParaRPr>
        </a:p>
      </dsp:txBody>
      <dsp:txXfrm>
        <a:off x="2466905" y="3199950"/>
        <a:ext cx="779772" cy="300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10C60-0C3B-4127-B7F0-D5B172F77BFC}" type="datetimeFigureOut">
              <a:rPr lang="zh-TW" altLang="en-US" smtClean="0"/>
              <a:t>2021/12/21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65D6B-78C3-4514-96C8-CB5724C312F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999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4C861-B26D-46B5-A269-82B5E0CEA49E}" type="datetimeFigureOut">
              <a:rPr lang="zh-TW" altLang="en-US" smtClean="0"/>
              <a:t>2021/12/21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D436C-D115-4BBF-BDEC-8F055F85A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6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932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第一季係受轉投資公司明達評價損失影響產生虧損，其餘各季都較前一年度成長，整體獲利表現較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年度佳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年第二、三季較去年同期減少，主要係敏成口罩業績需求減少、獲利大幅減少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789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56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1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517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563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76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517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563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858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3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009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5048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232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517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657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517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415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517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861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955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51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8084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8379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82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98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11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041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57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51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2021/1~11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月之累計營收為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3,438,302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仟元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2020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較前一年度增加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9.7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億元，主要係來自於敏成營收成長的貢獻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2021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年前三季較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年前三季營收減少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193,310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仟元，主要係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年敏成因疫情致口罩業務大幅成長、本年度需求下降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436C-D115-4BBF-BDEC-8F055F85AC2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95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59940" cy="74614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4869161"/>
            <a:ext cx="8856984" cy="1008111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10" name="副標題 2"/>
          <p:cNvSpPr>
            <a:spLocks noGrp="1"/>
          </p:cNvSpPr>
          <p:nvPr>
            <p:ph type="subTitle" idx="1"/>
          </p:nvPr>
        </p:nvSpPr>
        <p:spPr>
          <a:xfrm>
            <a:off x="6444208" y="6093296"/>
            <a:ext cx="2592288" cy="6229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 dirty="0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8276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398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477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903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8791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505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10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387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95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0"/>
            <a:ext cx="885952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3240360" cy="1224136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557536"/>
            <a:ext cx="2376487" cy="1007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>
                <a:effectLst/>
              </a:defRPr>
            </a:lvl1pPr>
          </a:lstStyle>
          <a:p>
            <a:pPr lvl="0"/>
            <a:r>
              <a:rPr lang="en-US" altLang="zh-TW" dirty="0"/>
              <a:t>01.</a:t>
            </a:r>
            <a:endParaRPr lang="zh-TW" altLang="en-US" dirty="0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664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4680520" cy="722511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64574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6336704" cy="46085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7091264" y="188640"/>
            <a:ext cx="1153144" cy="6552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231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體系版圖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2985" cy="6858000"/>
          </a:xfrm>
          <a:prstGeom prst="rect">
            <a:avLst/>
          </a:prstGeom>
        </p:spPr>
      </p:pic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0525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0"/>
            <a:ext cx="885952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3240360" cy="1224136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0" hasCustomPrompt="1"/>
          </p:nvPr>
        </p:nvSpPr>
        <p:spPr>
          <a:xfrm>
            <a:off x="1116013" y="1557536"/>
            <a:ext cx="2376487" cy="10073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>
                <a:effectLst/>
              </a:defRPr>
            </a:lvl1pPr>
          </a:lstStyle>
          <a:p>
            <a:pPr lvl="0"/>
            <a:r>
              <a:rPr lang="en-US" altLang="zh-TW" dirty="0"/>
              <a:t>01.</a:t>
            </a:r>
            <a:endParaRPr lang="zh-TW" altLang="en-US" dirty="0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3450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611560" y="764706"/>
            <a:ext cx="4680520" cy="722511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64574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6336704" cy="460851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6" name="矩形 5"/>
          <p:cNvSpPr/>
          <p:nvPr userDrawn="1"/>
        </p:nvSpPr>
        <p:spPr>
          <a:xfrm>
            <a:off x="7092280" y="116632"/>
            <a:ext cx="1224136" cy="6624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3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979664"/>
          </a:xfrm>
          <a:prstGeom prst="rect">
            <a:avLst/>
          </a:prstGeom>
        </p:spPr>
      </p:pic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95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1A3260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投影片編號版面配置區 1"/>
          <p:cNvSpPr txBox="1">
            <a:spLocks/>
          </p:cNvSpPr>
          <p:nvPr userDrawn="1"/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B053FC-7D23-4795-B90A-7325F39FB6D4}" type="slidenum">
              <a:rPr lang="zh-TW" altLang="en-US" smtClean="0">
                <a:solidFill>
                  <a:schemeClr val="tx1"/>
                </a:solidFill>
              </a:rPr>
              <a:pPr/>
              <a:t>‹#›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3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849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>
              <a:solidFill>
                <a:srgbClr val="1A326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824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943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184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0" r:id="rId3"/>
    <p:sldLayoutId id="2147483689" r:id="rId4"/>
    <p:sldLayoutId id="2147483691" r:id="rId5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7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590B8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51B053FC-7D23-4795-B90A-7325F39FB6D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519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lth.com.tw/articles/dd5cf428-e704-41f2-b533-0dc72e1c562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finance.technews.tw/2021/11/29/precision-health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&#25935;&#30427;&#20171;&#32057;_1029&#25935;&#30427;&#37291;&#30274;LOGO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5013177"/>
            <a:ext cx="8856984" cy="1224135"/>
          </a:xfrm>
        </p:spPr>
        <p:txBody>
          <a:bodyPr/>
          <a:lstStyle/>
          <a:p>
            <a:r>
              <a:rPr lang="en-US" altLang="zh-TW" sz="4000" dirty="0" smtClean="0">
                <a:solidFill>
                  <a:srgbClr val="FFFF00"/>
                </a:solidFill>
              </a:rPr>
              <a:t>2021</a:t>
            </a:r>
            <a:r>
              <a:rPr lang="zh-TW" altLang="en-US" sz="4000" dirty="0" smtClean="0">
                <a:solidFill>
                  <a:srgbClr val="FFFF00"/>
                </a:solidFill>
              </a:rPr>
              <a:t>年</a:t>
            </a:r>
            <a:r>
              <a:rPr lang="en-US" altLang="zh-TW" sz="4000" dirty="0" smtClean="0">
                <a:solidFill>
                  <a:srgbClr val="FFFF00"/>
                </a:solidFill>
              </a:rPr>
              <a:t>Q3</a:t>
            </a:r>
            <a:r>
              <a:rPr lang="zh-TW" altLang="en-US" sz="4000" dirty="0" smtClean="0">
                <a:solidFill>
                  <a:srgbClr val="FFFF00"/>
                </a:solidFill>
              </a:rPr>
              <a:t>法說會</a:t>
            </a:r>
            <a:r>
              <a:rPr lang="zh-TW" altLang="en-US" sz="4000" dirty="0">
                <a:solidFill>
                  <a:srgbClr val="FFFF00"/>
                </a:solidFill>
              </a:rPr>
              <a:t>簡報</a:t>
            </a:r>
            <a:r>
              <a:rPr lang="en-US" altLang="zh-TW" sz="3200" dirty="0">
                <a:solidFill>
                  <a:srgbClr val="FFFF00"/>
                </a:solidFill>
              </a:rPr>
              <a:t/>
            </a:r>
            <a:br>
              <a:rPr lang="en-US" altLang="zh-TW" sz="3200" dirty="0">
                <a:solidFill>
                  <a:srgbClr val="FFFF00"/>
                </a:solidFill>
              </a:rPr>
            </a:br>
            <a:endParaRPr lang="zh-TW" altLang="en-US" sz="3200" dirty="0">
              <a:solidFill>
                <a:srgbClr val="FFFF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0768" y="6237312"/>
            <a:ext cx="3677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j-ea"/>
                <a:ea typeface="+mj-ea"/>
              </a:rPr>
              <a:t>投資人關係</a:t>
            </a:r>
            <a:r>
              <a:rPr lang="zh-TW" altLang="en-US" b="1" dirty="0" smtClean="0">
                <a:solidFill>
                  <a:schemeClr val="bg1"/>
                </a:solidFill>
                <a:latin typeface="+mj-ea"/>
                <a:ea typeface="+mj-ea"/>
              </a:rPr>
              <a:t>聯絡人：何偉光 發言人</a:t>
            </a:r>
            <a:endParaRPr lang="en-US" altLang="zh-TW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TW" sz="14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              02-2658 1678</a:t>
            </a:r>
            <a:endParaRPr lang="zh-TW" altLang="en-US" sz="1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59776" y="5013176"/>
            <a:ext cx="1319593" cy="864096"/>
            <a:chOff x="-35182" y="5949280"/>
            <a:chExt cx="1612158" cy="864096"/>
          </a:xfrm>
        </p:grpSpPr>
        <p:sp>
          <p:nvSpPr>
            <p:cNvPr id="4" name="矩形 3"/>
            <p:cNvSpPr/>
            <p:nvPr/>
          </p:nvSpPr>
          <p:spPr>
            <a:xfrm>
              <a:off x="-35182" y="6536377"/>
              <a:ext cx="16121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bg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TW" altLang="en-US" sz="1200" b="1" dirty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股票代號：</a:t>
              </a:r>
              <a:r>
                <a:rPr lang="en-US" altLang="zh-TW" sz="1200" b="1" dirty="0">
                  <a:solidFill>
                    <a:srgbClr val="FFFF00"/>
                  </a:solidFill>
                  <a:latin typeface="微軟正黑體" pitchFamily="34" charset="-120"/>
                  <a:ea typeface="微軟正黑體" pitchFamily="34" charset="-120"/>
                </a:rPr>
                <a:t>8403</a:t>
              </a: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5949280"/>
              <a:ext cx="1251181" cy="553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01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548680"/>
            <a:ext cx="284910" cy="720000"/>
          </a:xfrm>
          <a:prstGeom prst="rect">
            <a:avLst/>
          </a:prstGeom>
        </p:spPr>
      </p:pic>
      <p:sp>
        <p:nvSpPr>
          <p:cNvPr id="8" name="標題 5"/>
          <p:cNvSpPr txBox="1">
            <a:spLocks/>
          </p:cNvSpPr>
          <p:nvPr/>
        </p:nvSpPr>
        <p:spPr>
          <a:xfrm>
            <a:off x="611560" y="548680"/>
            <a:ext cx="6408712" cy="609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64574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663300"/>
                </a:solidFill>
              </a:rPr>
              <a:t>最近三年度本期淨利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graphicFrame>
        <p:nvGraphicFramePr>
          <p:cNvPr id="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86844"/>
              </p:ext>
            </p:extLst>
          </p:nvPr>
        </p:nvGraphicFramePr>
        <p:xfrm>
          <a:off x="795376" y="1484784"/>
          <a:ext cx="6728952" cy="362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18856"/>
              </p:ext>
            </p:extLst>
          </p:nvPr>
        </p:nvGraphicFramePr>
        <p:xfrm>
          <a:off x="1065614" y="5303984"/>
          <a:ext cx="3146346" cy="1149352"/>
        </p:xfrm>
        <a:graphic>
          <a:graphicData uri="http://schemas.openxmlformats.org/drawingml/2006/table">
            <a:tbl>
              <a:tblPr/>
              <a:tblGrid>
                <a:gridCol w="1346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成長率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195,052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33.73%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247,712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年前三季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133,485</a:t>
                      </a:r>
                      <a:endParaRPr kumimoji="0" lang="en-US" alt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408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548680"/>
            <a:ext cx="284910" cy="720000"/>
          </a:xfrm>
          <a:prstGeom prst="rect">
            <a:avLst/>
          </a:prstGeom>
        </p:spPr>
      </p:pic>
      <p:sp>
        <p:nvSpPr>
          <p:cNvPr id="8" name="標題 5"/>
          <p:cNvSpPr txBox="1">
            <a:spLocks/>
          </p:cNvSpPr>
          <p:nvPr/>
        </p:nvSpPr>
        <p:spPr>
          <a:xfrm>
            <a:off x="611560" y="548680"/>
            <a:ext cx="6408712" cy="609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64574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663300"/>
                </a:solidFill>
              </a:rPr>
              <a:t>最近三年度</a:t>
            </a:r>
            <a:r>
              <a:rPr lang="en-US" altLang="zh-TW" dirty="0">
                <a:solidFill>
                  <a:srgbClr val="663300"/>
                </a:solidFill>
              </a:rPr>
              <a:t>EPS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graphicFrame>
        <p:nvGraphicFramePr>
          <p:cNvPr id="9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07612"/>
              </p:ext>
            </p:extLst>
          </p:nvPr>
        </p:nvGraphicFramePr>
        <p:xfrm>
          <a:off x="857936" y="1340768"/>
          <a:ext cx="6738400" cy="412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05235"/>
              </p:ext>
            </p:extLst>
          </p:nvPr>
        </p:nvGraphicFramePr>
        <p:xfrm>
          <a:off x="842760" y="5517232"/>
          <a:ext cx="2865144" cy="1152128"/>
        </p:xfrm>
        <a:graphic>
          <a:graphicData uri="http://schemas.openxmlformats.org/drawingml/2006/table">
            <a:tbl>
              <a:tblPr/>
              <a:tblGrid>
                <a:gridCol w="1208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成長率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(%)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2019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29.08%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25.82%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年前三季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1.17</a:t>
                      </a:r>
                      <a:endParaRPr kumimoji="0" lang="en-US" altLang="zh-TW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--</a:t>
                      </a:r>
                      <a:endParaRPr kumimoji="0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65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3240360" cy="1944216"/>
          </a:xfrm>
        </p:spPr>
        <p:txBody>
          <a:bodyPr/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主要轉投資事業</a:t>
            </a:r>
            <a:b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04.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2601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>
            <a:spLocks noGrp="1"/>
          </p:cNvSpPr>
          <p:nvPr>
            <p:ph type="title"/>
          </p:nvPr>
        </p:nvSpPr>
        <p:spPr>
          <a:xfrm>
            <a:off x="467544" y="2564904"/>
            <a:ext cx="3456384" cy="1800200"/>
          </a:xfrm>
        </p:spPr>
        <p:txBody>
          <a:bodyPr/>
          <a:lstStyle/>
          <a:p>
            <a:r>
              <a:rPr lang="zh-TW" alt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敏</a:t>
            </a:r>
            <a:r>
              <a:rPr lang="zh-TW" alt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成健康股份有限公司</a:t>
            </a:r>
            <a:endParaRPr lang="zh-TW" alt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8425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4680520" cy="722511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63300"/>
                </a:solidFill>
              </a:rPr>
              <a:t>敏成健康轉型</a:t>
            </a:r>
            <a:endParaRPr lang="zh-TW" altLang="en-US" dirty="0">
              <a:solidFill>
                <a:srgbClr val="6633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03" y="1484784"/>
            <a:ext cx="5534569" cy="530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562" y="708166"/>
            <a:ext cx="2849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16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4680520" cy="722511"/>
          </a:xfrm>
        </p:spPr>
        <p:txBody>
          <a:bodyPr/>
          <a:lstStyle/>
          <a:p>
            <a:r>
              <a:rPr lang="zh-TW" altLang="en-US" dirty="0">
                <a:solidFill>
                  <a:srgbClr val="663300"/>
                </a:solidFill>
              </a:rPr>
              <a:t>敏成</a:t>
            </a:r>
            <a:r>
              <a:rPr lang="zh-TW" altLang="en-US" dirty="0" smtClean="0">
                <a:solidFill>
                  <a:srgbClr val="663300"/>
                </a:solidFill>
              </a:rPr>
              <a:t>健康 </a:t>
            </a:r>
            <a:r>
              <a:rPr lang="en-US" altLang="zh-TW" dirty="0" err="1" smtClean="0">
                <a:solidFill>
                  <a:srgbClr val="663300"/>
                </a:solidFill>
              </a:rPr>
              <a:t>v.s</a:t>
            </a:r>
            <a:r>
              <a:rPr lang="en-US" altLang="zh-TW" dirty="0">
                <a:solidFill>
                  <a:srgbClr val="663300"/>
                </a:solidFill>
              </a:rPr>
              <a:t>.</a:t>
            </a:r>
            <a:r>
              <a:rPr lang="zh-TW" altLang="en-US" dirty="0">
                <a:solidFill>
                  <a:srgbClr val="663300"/>
                </a:solidFill>
              </a:rPr>
              <a:t>敏成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pic>
        <p:nvPicPr>
          <p:cNvPr id="14" name="圖片 1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708166"/>
            <a:ext cx="284910" cy="720000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39170325"/>
              </p:ext>
            </p:extLst>
          </p:nvPr>
        </p:nvGraphicFramePr>
        <p:xfrm>
          <a:off x="6017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1043608" y="4092198"/>
            <a:ext cx="269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、分割新設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、持股比例：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25533"/>
              </p:ext>
            </p:extLst>
          </p:nvPr>
        </p:nvGraphicFramePr>
        <p:xfrm>
          <a:off x="5292080" y="2305728"/>
          <a:ext cx="2818656" cy="15696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62472"/>
                <a:gridCol w="1656184"/>
              </a:tblGrid>
              <a:tr h="370828"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成立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日期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民國</a:t>
                      </a:r>
                      <a:r>
                        <a:rPr lang="en-US" altLang="zh-TW" sz="1200" b="0" dirty="0" smtClean="0">
                          <a:latin typeface="+mj-ea"/>
                          <a:ea typeface="+mj-ea"/>
                        </a:rPr>
                        <a:t>79</a:t>
                      </a:r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1200" b="0" dirty="0" smtClean="0">
                          <a:latin typeface="+mj-ea"/>
                          <a:ea typeface="+mj-ea"/>
                        </a:rPr>
                        <a:t>08</a:t>
                      </a:r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TW" sz="1200" b="0" dirty="0" smtClean="0">
                          <a:latin typeface="+mj-ea"/>
                          <a:ea typeface="+mj-ea"/>
                        </a:rPr>
                        <a:t>06</a:t>
                      </a:r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日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/>
                </a:tc>
              </a:tr>
              <a:tr h="370828"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掛牌興櫃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民國</a:t>
                      </a:r>
                      <a:r>
                        <a:rPr lang="en-US" altLang="zh-TW" sz="1200" b="0" dirty="0" smtClean="0">
                          <a:latin typeface="+mj-ea"/>
                          <a:ea typeface="+mj-ea"/>
                        </a:rPr>
                        <a:t>100</a:t>
                      </a:r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1200" b="0" dirty="0" smtClean="0">
                          <a:latin typeface="+mj-ea"/>
                          <a:ea typeface="+mj-ea"/>
                        </a:rPr>
                        <a:t>08</a:t>
                      </a:r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TW" sz="1200" b="0" dirty="0" smtClean="0">
                          <a:latin typeface="+mj-ea"/>
                          <a:ea typeface="+mj-ea"/>
                        </a:rPr>
                        <a:t>30</a:t>
                      </a:r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日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/>
                </a:tc>
              </a:tr>
              <a:tr h="370828"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實收資本額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新台幣</a:t>
                      </a:r>
                      <a:r>
                        <a:rPr lang="en-US" altLang="zh-TW" sz="1200" b="0" dirty="0" smtClean="0">
                          <a:latin typeface="+mj-ea"/>
                          <a:ea typeface="+mj-ea"/>
                        </a:rPr>
                        <a:t>365,355</a:t>
                      </a:r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仟元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/>
                </a:tc>
              </a:tr>
              <a:tr h="370828"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主要經營業務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併購</a:t>
                      </a:r>
                      <a:r>
                        <a:rPr lang="en-US" altLang="zh-TW" sz="1200" b="0" dirty="0" smtClean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200" b="0" dirty="0" smtClean="0">
                          <a:latin typeface="+mj-ea"/>
                          <a:ea typeface="+mj-ea"/>
                        </a:rPr>
                        <a:t>長照產業與健康服務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59266"/>
              </p:ext>
            </p:extLst>
          </p:nvPr>
        </p:nvGraphicFramePr>
        <p:xfrm>
          <a:off x="5292080" y="4653136"/>
          <a:ext cx="2808312" cy="160857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93969"/>
                <a:gridCol w="1614343"/>
              </a:tblGrid>
              <a:tr h="373633"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分割成立日期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民國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110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10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22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T="60960" marB="60960" anchor="ctr"/>
                </a:tc>
              </a:tr>
              <a:tr h="373633"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核准設立日期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民國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110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年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11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05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日</a:t>
                      </a:r>
                    </a:p>
                  </a:txBody>
                  <a:tcPr marT="60960" marB="60960" anchor="ctr"/>
                </a:tc>
              </a:tr>
              <a:tr h="373633"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實收資本額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新台幣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120,000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仟元</a:t>
                      </a:r>
                    </a:p>
                  </a:txBody>
                  <a:tcPr marT="60960" marB="60960" anchor="ctr"/>
                </a:tc>
              </a:tr>
              <a:tr h="416773"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主要經營業務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靜電濾材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科技棉</a:t>
                      </a:r>
                      <a:r>
                        <a:rPr lang="en-US" altLang="zh-TW" sz="1200" b="0" dirty="0"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altLang="en-US" sz="1200" b="0" dirty="0">
                          <a:latin typeface="+mj-ea"/>
                          <a:ea typeface="+mj-ea"/>
                        </a:rPr>
                        <a:t>醫療布服</a:t>
                      </a:r>
                    </a:p>
                  </a:txBody>
                  <a:tcPr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>
            <a:spLocks noGrp="1"/>
          </p:cNvSpPr>
          <p:nvPr>
            <p:ph type="title"/>
          </p:nvPr>
        </p:nvSpPr>
        <p:spPr>
          <a:xfrm>
            <a:off x="155762" y="2276872"/>
            <a:ext cx="4032448" cy="172819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精準健康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(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股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)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有限公司</a:t>
            </a:r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1B053FC-7D23-4795-B90A-7325F39FB6D4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5607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6" name="圖片 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708166"/>
            <a:ext cx="284910" cy="720000"/>
          </a:xfrm>
          <a:prstGeom prst="rect">
            <a:avLst/>
          </a:prstGeom>
        </p:spPr>
      </p:pic>
      <p:pic>
        <p:nvPicPr>
          <p:cNvPr id="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4" y="1428166"/>
            <a:ext cx="6801126" cy="532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6048672" cy="722511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663300"/>
                </a:solidFill>
              </a:rPr>
              <a:t>精準健康朝</a:t>
            </a:r>
            <a:r>
              <a:rPr lang="en-US" altLang="zh-TW" dirty="0" smtClean="0">
                <a:solidFill>
                  <a:srgbClr val="663300"/>
                </a:solidFill>
              </a:rPr>
              <a:t>IPO</a:t>
            </a:r>
            <a:r>
              <a:rPr lang="zh-TW" altLang="en-US" dirty="0" smtClean="0">
                <a:solidFill>
                  <a:srgbClr val="663300"/>
                </a:solidFill>
              </a:rPr>
              <a:t>邁進</a:t>
            </a:r>
            <a:endParaRPr lang="zh-TW" altLang="en-US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81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xmlns="" id="{A7D3DBCA-3377-422B-BFA8-8EC4A5DEC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186276"/>
              </p:ext>
            </p:extLst>
          </p:nvPr>
        </p:nvGraphicFramePr>
        <p:xfrm>
          <a:off x="188367" y="1045441"/>
          <a:ext cx="8128049" cy="551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reeform 27">
            <a:extLst>
              <a:ext uri="{FF2B5EF4-FFF2-40B4-BE49-F238E27FC236}">
                <a16:creationId xmlns:a16="http://schemas.microsoft.com/office/drawing/2014/main" xmlns="" id="{34EEC144-4A15-4A22-8642-55A7B426D75E}"/>
              </a:ext>
            </a:extLst>
          </p:cNvPr>
          <p:cNvSpPr/>
          <p:nvPr/>
        </p:nvSpPr>
        <p:spPr>
          <a:xfrm rot="16200000" flipH="1" flipV="1">
            <a:off x="4068432" y="-450946"/>
            <a:ext cx="183145" cy="4264379"/>
          </a:xfrm>
          <a:prstGeom prst="rect">
            <a:avLst/>
          </a:prstGeom>
          <a:solidFill>
            <a:srgbClr val="FFD8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A96B"/>
              </a:solidFill>
              <a:effectLst/>
              <a:uLnTx/>
              <a:uFillTx/>
              <a:latin typeface="Calibri Light"/>
              <a:ea typeface="Arial Unicode MS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4CD63A67-D761-4FE8-9E13-EA3F02DF2679}"/>
              </a:ext>
            </a:extLst>
          </p:cNvPr>
          <p:cNvSpPr txBox="1">
            <a:spLocks/>
          </p:cNvSpPr>
          <p:nvPr/>
        </p:nvSpPr>
        <p:spPr>
          <a:xfrm>
            <a:off x="354712" y="620688"/>
            <a:ext cx="7610583" cy="864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願景與核心主軸</a:t>
            </a:r>
            <a:endParaRPr kumimoji="0" lang="en-US" altLang="zh-TW" sz="47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全人智慧的健康照護</a:t>
            </a:r>
          </a:p>
        </p:txBody>
      </p:sp>
    </p:spTree>
    <p:extLst>
      <p:ext uri="{BB962C8B-B14F-4D97-AF65-F5344CB8AC3E}">
        <p14:creationId xmlns:p14="http://schemas.microsoft.com/office/powerpoint/2010/main" val="1195146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4680520" cy="722511"/>
          </a:xfrm>
        </p:spPr>
        <p:txBody>
          <a:bodyPr/>
          <a:lstStyle/>
          <a:p>
            <a:r>
              <a:rPr lang="zh-TW" altLang="en-US" dirty="0">
                <a:solidFill>
                  <a:srgbClr val="663300"/>
                </a:solidFill>
              </a:rPr>
              <a:t>策略佈局</a:t>
            </a:r>
            <a:br>
              <a:rPr lang="zh-TW" altLang="en-US" dirty="0">
                <a:solidFill>
                  <a:srgbClr val="663300"/>
                </a:solidFill>
              </a:rPr>
            </a:br>
            <a:endParaRPr lang="zh-TW" altLang="en-US" dirty="0">
              <a:solidFill>
                <a:srgbClr val="6633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xmlns="" id="{58C6932D-8D7E-40A6-870E-24842BC4CE2B}"/>
              </a:ext>
            </a:extLst>
          </p:cNvPr>
          <p:cNvSpPr txBox="1">
            <a:spLocks/>
          </p:cNvSpPr>
          <p:nvPr/>
        </p:nvSpPr>
        <p:spPr>
          <a:xfrm>
            <a:off x="8299151" y="6294012"/>
            <a:ext cx="1728193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4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9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2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5" algn="l" defTabSz="91431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78C811-28BC-401C-A447-496E29AD4545}" type="slidenum">
              <a:rPr lang="zh-TW" altLang="en-US" sz="2133" b="1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ctr"/>
              <a:t>19</a:t>
            </a:fld>
            <a:endParaRPr lang="zh-TW" altLang="en-US" sz="2400" b="1" dirty="0">
              <a:solidFill>
                <a:srgbClr val="E7E6E6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xmlns="" id="{8EC30AD5-5915-41EF-95E2-2D5CE24D51DA}"/>
              </a:ext>
            </a:extLst>
          </p:cNvPr>
          <p:cNvSpPr/>
          <p:nvPr/>
        </p:nvSpPr>
        <p:spPr>
          <a:xfrm>
            <a:off x="284837" y="1735877"/>
            <a:ext cx="2702987" cy="1908000"/>
          </a:xfrm>
          <a:prstGeom prst="roundRect">
            <a:avLst>
              <a:gd name="adj" fmla="val 8880"/>
            </a:avLst>
          </a:prstGeom>
          <a:solidFill>
            <a:srgbClr val="F18E38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xmlns="" id="{A1BFF123-4404-4AF8-99CE-224EC58A53DF}"/>
              </a:ext>
            </a:extLst>
          </p:cNvPr>
          <p:cNvSpPr txBox="1"/>
          <p:nvPr/>
        </p:nvSpPr>
        <p:spPr>
          <a:xfrm>
            <a:off x="12636" y="2492896"/>
            <a:ext cx="3197454" cy="7857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哈佛敏盛 </a:t>
            </a:r>
            <a:r>
              <a:rPr lang="en-US" altLang="zh-TW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哈佛內湖 </a:t>
            </a:r>
            <a:r>
              <a:rPr lang="en-US" altLang="zh-TW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哈佛大安</a:t>
            </a:r>
          </a:p>
          <a:p>
            <a:pPr algn="ctr">
              <a:lnSpc>
                <a:spcPct val="150000"/>
              </a:lnSpc>
            </a:pPr>
            <a:r>
              <a:rPr lang="zh-TW" altLang="en-US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健檢 </a:t>
            </a:r>
            <a:r>
              <a:rPr lang="en-US" altLang="zh-TW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美容 </a:t>
            </a:r>
            <a:r>
              <a:rPr lang="en-US" altLang="zh-TW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kern="0" spc="-10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醫美策略夥伴</a:t>
            </a:r>
            <a:endParaRPr lang="en-US" altLang="zh-TW" sz="1600" b="1" kern="0" spc="-100" noProof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9995225-1B84-424B-89C4-65B089E40FB0}"/>
              </a:ext>
            </a:extLst>
          </p:cNvPr>
          <p:cNvSpPr/>
          <p:nvPr/>
        </p:nvSpPr>
        <p:spPr>
          <a:xfrm>
            <a:off x="596459" y="188721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擴增營運場域</a:t>
            </a:r>
          </a:p>
        </p:txBody>
      </p:sp>
      <p:grpSp>
        <p:nvGrpSpPr>
          <p:cNvPr id="34" name="群組 33"/>
          <p:cNvGrpSpPr/>
          <p:nvPr/>
        </p:nvGrpSpPr>
        <p:grpSpPr>
          <a:xfrm>
            <a:off x="2866668" y="2478608"/>
            <a:ext cx="3462053" cy="3470672"/>
            <a:chOff x="3347864" y="2406599"/>
            <a:chExt cx="3462053" cy="3470672"/>
          </a:xfrm>
        </p:grpSpPr>
        <p:grpSp>
          <p:nvGrpSpPr>
            <p:cNvPr id="11" name="Group 176">
              <a:extLst>
                <a:ext uri="{FF2B5EF4-FFF2-40B4-BE49-F238E27FC236}">
                  <a16:creationId xmlns:a16="http://schemas.microsoft.com/office/drawing/2014/main" xmlns="" id="{6E4B037B-23B6-478F-993B-3BA12BE3E407}"/>
                </a:ext>
              </a:extLst>
            </p:cNvPr>
            <p:cNvGrpSpPr/>
            <p:nvPr/>
          </p:nvGrpSpPr>
          <p:grpSpPr>
            <a:xfrm>
              <a:off x="5098471" y="2406600"/>
              <a:ext cx="1711445" cy="1918772"/>
              <a:chOff x="2501504" y="1988840"/>
              <a:chExt cx="1711445" cy="1918772"/>
            </a:xfrm>
          </p:grpSpPr>
          <p:sp>
            <p:nvSpPr>
              <p:cNvPr id="32" name="Block Arc 4">
                <a:extLst>
                  <a:ext uri="{FF2B5EF4-FFF2-40B4-BE49-F238E27FC236}">
                    <a16:creationId xmlns:a16="http://schemas.microsoft.com/office/drawing/2014/main" xmlns="" id="{1806A7FF-C1E0-49D0-8ACB-C47A27525651}"/>
                  </a:ext>
                </a:extLst>
              </p:cNvPr>
              <p:cNvSpPr/>
              <p:nvPr/>
            </p:nvSpPr>
            <p:spPr>
              <a:xfrm rot="5400000">
                <a:off x="2397841" y="2092503"/>
                <a:ext cx="1918772" cy="1711445"/>
              </a:xfrm>
              <a:custGeom>
                <a:avLst/>
                <a:gdLst/>
                <a:ahLst/>
                <a:cxnLst/>
                <a:rect l="l" t="t" r="r" b="b"/>
                <a:pathLst>
                  <a:path w="2058641" h="1836201">
                    <a:moveTo>
                      <a:pt x="1848414" y="0"/>
                    </a:moveTo>
                    <a:lnTo>
                      <a:pt x="1848644" y="188"/>
                    </a:lnTo>
                    <a:cubicBezTo>
                      <a:pt x="1849658" y="46"/>
                      <a:pt x="1850671" y="54"/>
                      <a:pt x="1851684" y="62"/>
                    </a:cubicBezTo>
                    <a:lnTo>
                      <a:pt x="1851662" y="2650"/>
                    </a:lnTo>
                    <a:lnTo>
                      <a:pt x="2058641" y="171512"/>
                    </a:lnTo>
                    <a:lnTo>
                      <a:pt x="1848795" y="342713"/>
                    </a:lnTo>
                    <a:cubicBezTo>
                      <a:pt x="1848790" y="343254"/>
                      <a:pt x="1848786" y="343796"/>
                      <a:pt x="1848781" y="344338"/>
                    </a:cubicBezTo>
                    <a:cubicBezTo>
                      <a:pt x="1450935" y="340984"/>
                      <a:pt x="1068229" y="496678"/>
                      <a:pt x="785716" y="776820"/>
                    </a:cubicBezTo>
                    <a:cubicBezTo>
                      <a:pt x="503203" y="1056961"/>
                      <a:pt x="344288" y="1438341"/>
                      <a:pt x="344288" y="1836201"/>
                    </a:cubicBezTo>
                    <a:lnTo>
                      <a:pt x="343024" y="1836201"/>
                    </a:lnTo>
                    <a:lnTo>
                      <a:pt x="171512" y="1625974"/>
                    </a:lnTo>
                    <a:lnTo>
                      <a:pt x="0" y="1836201"/>
                    </a:lnTo>
                    <a:cubicBezTo>
                      <a:pt x="0" y="1346527"/>
                      <a:pt x="195588" y="877137"/>
                      <a:pt x="543296" y="532347"/>
                    </a:cubicBezTo>
                    <a:cubicBezTo>
                      <a:pt x="890230" y="188326"/>
                      <a:pt x="1359931" y="-3212"/>
                      <a:pt x="1848414" y="197"/>
                    </a:cubicBezTo>
                    <a:close/>
                  </a:path>
                </a:pathLst>
              </a:custGeom>
              <a:solidFill>
                <a:srgbClr val="2E7FA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 Unicode MS"/>
                  <a:cs typeface="+mn-cs"/>
                </a:endParaRPr>
              </a:p>
            </p:txBody>
          </p:sp>
          <p:sp>
            <p:nvSpPr>
              <p:cNvPr id="33" name="TextBox 180">
                <a:extLst>
                  <a:ext uri="{FF2B5EF4-FFF2-40B4-BE49-F238E27FC236}">
                    <a16:creationId xmlns:a16="http://schemas.microsoft.com/office/drawing/2014/main" xmlns="" id="{38E4C97A-F81E-4B21-B1F8-74BE90A421D6}"/>
                  </a:ext>
                </a:extLst>
              </p:cNvPr>
              <p:cNvSpPr txBox="1"/>
              <p:nvPr/>
            </p:nvSpPr>
            <p:spPr>
              <a:xfrm rot="2831784">
                <a:off x="2493830" y="2537223"/>
                <a:ext cx="1656185" cy="90909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>
                    <a:gd name="adj" fmla="val 10734286"/>
                  </a:avLst>
                </a:prstTxWarp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</a:rPr>
                  <a:t>功能醫學</a:t>
                </a:r>
                <a:endParaRPr kumimoji="0" lang="ko-KR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sp>
          <p:nvSpPr>
            <p:cNvPr id="12" name="矩形: 圓角 34">
              <a:extLst>
                <a:ext uri="{FF2B5EF4-FFF2-40B4-BE49-F238E27FC236}">
                  <a16:creationId xmlns:a16="http://schemas.microsoft.com/office/drawing/2014/main" xmlns="" id="{5387D079-8BB8-42AD-B912-F1F936B2918E}"/>
                </a:ext>
              </a:extLst>
            </p:cNvPr>
            <p:cNvSpPr/>
            <p:nvPr/>
          </p:nvSpPr>
          <p:spPr>
            <a:xfrm>
              <a:off x="4117156" y="4533934"/>
              <a:ext cx="2022837" cy="476071"/>
            </a:xfrm>
            <a:prstGeom prst="flowChartTerminator">
              <a:avLst/>
            </a:prstGeom>
            <a:solidFill>
              <a:srgbClr val="FE735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資料庫應用平台</a:t>
              </a:r>
              <a:endParaRPr kumimoji="0" lang="en-US" altLang="zh-TW" sz="1600" b="1" i="0" u="none" strike="noStrike" kern="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" name="Block Arc 4">
              <a:extLst>
                <a:ext uri="{FF2B5EF4-FFF2-40B4-BE49-F238E27FC236}">
                  <a16:creationId xmlns:a16="http://schemas.microsoft.com/office/drawing/2014/main" xmlns="" id="{4C080EAA-C5B9-4EB2-BBA1-EA534D7A15F2}"/>
                </a:ext>
              </a:extLst>
            </p:cNvPr>
            <p:cNvSpPr/>
            <p:nvPr/>
          </p:nvSpPr>
          <p:spPr>
            <a:xfrm>
              <a:off x="3365955" y="2406599"/>
              <a:ext cx="1918772" cy="1711445"/>
            </a:xfrm>
            <a:custGeom>
              <a:avLst/>
              <a:gdLst/>
              <a:ahLst/>
              <a:cxnLst/>
              <a:rect l="l" t="t" r="r" b="b"/>
              <a:pathLst>
                <a:path w="2058641" h="1836201">
                  <a:moveTo>
                    <a:pt x="1848414" y="0"/>
                  </a:moveTo>
                  <a:lnTo>
                    <a:pt x="1848644" y="188"/>
                  </a:lnTo>
                  <a:cubicBezTo>
                    <a:pt x="1849658" y="46"/>
                    <a:pt x="1850671" y="54"/>
                    <a:pt x="1851684" y="62"/>
                  </a:cubicBezTo>
                  <a:lnTo>
                    <a:pt x="1851662" y="2650"/>
                  </a:lnTo>
                  <a:lnTo>
                    <a:pt x="2058641" y="171512"/>
                  </a:lnTo>
                  <a:lnTo>
                    <a:pt x="1848795" y="342713"/>
                  </a:lnTo>
                  <a:cubicBezTo>
                    <a:pt x="1848790" y="343254"/>
                    <a:pt x="1848786" y="343796"/>
                    <a:pt x="1848781" y="344338"/>
                  </a:cubicBezTo>
                  <a:cubicBezTo>
                    <a:pt x="1450935" y="340984"/>
                    <a:pt x="1068229" y="496678"/>
                    <a:pt x="785716" y="776820"/>
                  </a:cubicBezTo>
                  <a:cubicBezTo>
                    <a:pt x="503203" y="1056961"/>
                    <a:pt x="344288" y="1438341"/>
                    <a:pt x="344288" y="1836201"/>
                  </a:cubicBezTo>
                  <a:lnTo>
                    <a:pt x="343024" y="1836201"/>
                  </a:lnTo>
                  <a:lnTo>
                    <a:pt x="171512" y="1625974"/>
                  </a:lnTo>
                  <a:lnTo>
                    <a:pt x="0" y="1836201"/>
                  </a:lnTo>
                  <a:cubicBezTo>
                    <a:pt x="0" y="1346527"/>
                    <a:pt x="195588" y="877137"/>
                    <a:pt x="543296" y="532347"/>
                  </a:cubicBezTo>
                  <a:cubicBezTo>
                    <a:pt x="890230" y="188326"/>
                    <a:pt x="1359931" y="-3212"/>
                    <a:pt x="1848414" y="197"/>
                  </a:cubicBezTo>
                  <a:close/>
                </a:path>
              </a:pathLst>
            </a:custGeom>
            <a:solidFill>
              <a:srgbClr val="F18E38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4" name="Block Arc 4">
              <a:extLst>
                <a:ext uri="{FF2B5EF4-FFF2-40B4-BE49-F238E27FC236}">
                  <a16:creationId xmlns:a16="http://schemas.microsoft.com/office/drawing/2014/main" xmlns="" id="{6D7D2EB5-BE2D-43B1-989E-D09F36A27830}"/>
                </a:ext>
              </a:extLst>
            </p:cNvPr>
            <p:cNvSpPr/>
            <p:nvPr/>
          </p:nvSpPr>
          <p:spPr>
            <a:xfrm rot="16200000">
              <a:off x="3244201" y="4062162"/>
              <a:ext cx="1918772" cy="1711445"/>
            </a:xfrm>
            <a:custGeom>
              <a:avLst/>
              <a:gdLst/>
              <a:ahLst/>
              <a:cxnLst/>
              <a:rect l="l" t="t" r="r" b="b"/>
              <a:pathLst>
                <a:path w="2058641" h="1836201">
                  <a:moveTo>
                    <a:pt x="1848414" y="0"/>
                  </a:moveTo>
                  <a:lnTo>
                    <a:pt x="1848644" y="188"/>
                  </a:lnTo>
                  <a:cubicBezTo>
                    <a:pt x="1849658" y="46"/>
                    <a:pt x="1850671" y="54"/>
                    <a:pt x="1851684" y="62"/>
                  </a:cubicBezTo>
                  <a:lnTo>
                    <a:pt x="1851662" y="2650"/>
                  </a:lnTo>
                  <a:lnTo>
                    <a:pt x="2058641" y="171512"/>
                  </a:lnTo>
                  <a:lnTo>
                    <a:pt x="1848795" y="342713"/>
                  </a:lnTo>
                  <a:cubicBezTo>
                    <a:pt x="1848790" y="343254"/>
                    <a:pt x="1848786" y="343796"/>
                    <a:pt x="1848781" y="344338"/>
                  </a:cubicBezTo>
                  <a:cubicBezTo>
                    <a:pt x="1450935" y="340984"/>
                    <a:pt x="1068229" y="496678"/>
                    <a:pt x="785716" y="776820"/>
                  </a:cubicBezTo>
                  <a:cubicBezTo>
                    <a:pt x="503203" y="1056961"/>
                    <a:pt x="344288" y="1438341"/>
                    <a:pt x="344288" y="1836201"/>
                  </a:cubicBezTo>
                  <a:lnTo>
                    <a:pt x="343024" y="1836201"/>
                  </a:lnTo>
                  <a:lnTo>
                    <a:pt x="171512" y="1625974"/>
                  </a:lnTo>
                  <a:lnTo>
                    <a:pt x="0" y="1836201"/>
                  </a:lnTo>
                  <a:cubicBezTo>
                    <a:pt x="0" y="1346527"/>
                    <a:pt x="195588" y="877137"/>
                    <a:pt x="543296" y="532347"/>
                  </a:cubicBezTo>
                  <a:cubicBezTo>
                    <a:pt x="890230" y="188326"/>
                    <a:pt x="1359931" y="-3212"/>
                    <a:pt x="1848414" y="197"/>
                  </a:cubicBezTo>
                  <a:close/>
                </a:path>
              </a:pathLst>
            </a:custGeom>
            <a:solidFill>
              <a:srgbClr val="3EA6B6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5" name="Block Arc 4">
              <a:extLst>
                <a:ext uri="{FF2B5EF4-FFF2-40B4-BE49-F238E27FC236}">
                  <a16:creationId xmlns:a16="http://schemas.microsoft.com/office/drawing/2014/main" xmlns="" id="{3F7CC2D3-6DAC-4933-8444-A7931C0E861E}"/>
                </a:ext>
              </a:extLst>
            </p:cNvPr>
            <p:cNvSpPr/>
            <p:nvPr/>
          </p:nvSpPr>
          <p:spPr>
            <a:xfrm rot="10800000">
              <a:off x="4891145" y="4165826"/>
              <a:ext cx="1918772" cy="1711445"/>
            </a:xfrm>
            <a:custGeom>
              <a:avLst/>
              <a:gdLst/>
              <a:ahLst/>
              <a:cxnLst/>
              <a:rect l="l" t="t" r="r" b="b"/>
              <a:pathLst>
                <a:path w="2058641" h="1836201">
                  <a:moveTo>
                    <a:pt x="1848414" y="0"/>
                  </a:moveTo>
                  <a:lnTo>
                    <a:pt x="1848644" y="188"/>
                  </a:lnTo>
                  <a:cubicBezTo>
                    <a:pt x="1849658" y="46"/>
                    <a:pt x="1850671" y="54"/>
                    <a:pt x="1851684" y="62"/>
                  </a:cubicBezTo>
                  <a:lnTo>
                    <a:pt x="1851662" y="2650"/>
                  </a:lnTo>
                  <a:lnTo>
                    <a:pt x="2058641" y="171512"/>
                  </a:lnTo>
                  <a:lnTo>
                    <a:pt x="1848795" y="342713"/>
                  </a:lnTo>
                  <a:cubicBezTo>
                    <a:pt x="1848790" y="343254"/>
                    <a:pt x="1848786" y="343796"/>
                    <a:pt x="1848781" y="344338"/>
                  </a:cubicBezTo>
                  <a:cubicBezTo>
                    <a:pt x="1450935" y="340984"/>
                    <a:pt x="1068229" y="496678"/>
                    <a:pt x="785716" y="776820"/>
                  </a:cubicBezTo>
                  <a:cubicBezTo>
                    <a:pt x="503203" y="1056961"/>
                    <a:pt x="344288" y="1438341"/>
                    <a:pt x="344288" y="1836201"/>
                  </a:cubicBezTo>
                  <a:lnTo>
                    <a:pt x="343024" y="1836201"/>
                  </a:lnTo>
                  <a:lnTo>
                    <a:pt x="171512" y="1625974"/>
                  </a:lnTo>
                  <a:lnTo>
                    <a:pt x="0" y="1836201"/>
                  </a:lnTo>
                  <a:cubicBezTo>
                    <a:pt x="0" y="1346527"/>
                    <a:pt x="195588" y="877137"/>
                    <a:pt x="543296" y="532347"/>
                  </a:cubicBezTo>
                  <a:cubicBezTo>
                    <a:pt x="890230" y="188326"/>
                    <a:pt x="1359931" y="-3212"/>
                    <a:pt x="1848414" y="197"/>
                  </a:cubicBezTo>
                  <a:close/>
                </a:path>
              </a:pathLst>
            </a:custGeom>
            <a:solidFill>
              <a:srgbClr val="3C7279"/>
            </a:solidFill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16" name="TextBox 179">
              <a:extLst>
                <a:ext uri="{FF2B5EF4-FFF2-40B4-BE49-F238E27FC236}">
                  <a16:creationId xmlns:a16="http://schemas.microsoft.com/office/drawing/2014/main" xmlns="" id="{5BFA100A-11AB-458E-A591-60BFC3FBB948}"/>
                </a:ext>
              </a:extLst>
            </p:cNvPr>
            <p:cNvSpPr txBox="1"/>
            <p:nvPr/>
          </p:nvSpPr>
          <p:spPr>
            <a:xfrm rot="18900000">
              <a:off x="3493015" y="2921598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prstClr val="white"/>
                  </a:solidFill>
                  <a:latin typeface="Arial"/>
                  <a:ea typeface="Arial Unicode MS"/>
                </a:rPr>
                <a:t>健康檢查</a:t>
              </a:r>
              <a:endParaRPr lang="ko-KR" altLang="en-US" sz="16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TextBox 182">
              <a:extLst>
                <a:ext uri="{FF2B5EF4-FFF2-40B4-BE49-F238E27FC236}">
                  <a16:creationId xmlns:a16="http://schemas.microsoft.com/office/drawing/2014/main" xmlns="" id="{C7FCCE81-F2C2-4435-B380-6F256975318A}"/>
                </a:ext>
              </a:extLst>
            </p:cNvPr>
            <p:cNvSpPr txBox="1"/>
            <p:nvPr/>
          </p:nvSpPr>
          <p:spPr>
            <a:xfrm rot="13500000">
              <a:off x="3501404" y="4447221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zh-TW" altLang="en-US" sz="1600" b="1" dirty="0">
                  <a:solidFill>
                    <a:prstClr val="white"/>
                  </a:solidFill>
                  <a:latin typeface="Arial"/>
                  <a:ea typeface="Arial Unicode MS"/>
                </a:rPr>
                <a:t>生技事業</a:t>
              </a:r>
              <a:endParaRPr lang="ko-KR" altLang="en-US" sz="1600" b="1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TextBox 181">
              <a:extLst>
                <a:ext uri="{FF2B5EF4-FFF2-40B4-BE49-F238E27FC236}">
                  <a16:creationId xmlns:a16="http://schemas.microsoft.com/office/drawing/2014/main" xmlns="" id="{0BB753CB-3BAC-41C9-86D4-1D8AA6DB42BF}"/>
                </a:ext>
              </a:extLst>
            </p:cNvPr>
            <p:cNvSpPr txBox="1"/>
            <p:nvPr/>
          </p:nvSpPr>
          <p:spPr>
            <a:xfrm rot="8100000">
              <a:off x="5031618" y="4471149"/>
              <a:ext cx="1656185" cy="90909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zh-TW" altLang="en-US" sz="1600" dirty="0">
                  <a:solidFill>
                    <a:prstClr val="white"/>
                  </a:solidFill>
                  <a:latin typeface="Arial"/>
                  <a:ea typeface="Arial Unicode MS"/>
                </a:rPr>
                <a:t>健康管理</a:t>
              </a:r>
              <a:endParaRPr lang="ko-KR" altLang="en-US" sz="16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BA6710FB-5317-4915-A96F-5D90B0EC5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240" y="3394481"/>
              <a:ext cx="2158678" cy="431680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0D2DE016-94AC-4CD3-94FD-A655F5FE0199}"/>
                </a:ext>
              </a:extLst>
            </p:cNvPr>
            <p:cNvSpPr/>
            <p:nvPr/>
          </p:nvSpPr>
          <p:spPr>
            <a:xfrm>
              <a:off x="3928991" y="3930080"/>
              <a:ext cx="23256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sz="1400" dirty="0">
                  <a:solidFill>
                    <a:prstClr val="white">
                      <a:lumMod val="50000"/>
                    </a:prst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資料蒐集、儲存與管理以建構華人最大生物基因資料庫</a:t>
              </a:r>
            </a:p>
          </p:txBody>
        </p:sp>
      </p:grpSp>
      <p:sp>
        <p:nvSpPr>
          <p:cNvPr id="21" name="Rounded Rectangle 11">
            <a:extLst>
              <a:ext uri="{FF2B5EF4-FFF2-40B4-BE49-F238E27FC236}">
                <a16:creationId xmlns:a16="http://schemas.microsoft.com/office/drawing/2014/main" xmlns="" id="{2BB693BC-4F38-4D92-B1C6-8F9B49F3DCE4}"/>
              </a:ext>
            </a:extLst>
          </p:cNvPr>
          <p:cNvSpPr/>
          <p:nvPr/>
        </p:nvSpPr>
        <p:spPr>
          <a:xfrm>
            <a:off x="6228184" y="1732490"/>
            <a:ext cx="2952328" cy="1911388"/>
          </a:xfrm>
          <a:prstGeom prst="roundRect">
            <a:avLst>
              <a:gd name="adj" fmla="val 8880"/>
            </a:avLst>
          </a:prstGeom>
          <a:solidFill>
            <a:srgbClr val="2E7F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xmlns="" id="{A5495287-C717-48F5-B5EA-53C6DA8C1A9F}"/>
              </a:ext>
            </a:extLst>
          </p:cNvPr>
          <p:cNvSpPr/>
          <p:nvPr/>
        </p:nvSpPr>
        <p:spPr>
          <a:xfrm>
            <a:off x="6228185" y="4751137"/>
            <a:ext cx="2952327" cy="1908000"/>
          </a:xfrm>
          <a:prstGeom prst="roundRect">
            <a:avLst>
              <a:gd name="adj" fmla="val 8880"/>
            </a:avLst>
          </a:prstGeom>
          <a:solidFill>
            <a:srgbClr val="3C7279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" name="Rounded Rectangle 11">
            <a:extLst>
              <a:ext uri="{FF2B5EF4-FFF2-40B4-BE49-F238E27FC236}">
                <a16:creationId xmlns:a16="http://schemas.microsoft.com/office/drawing/2014/main" xmlns="" id="{C76767E2-3360-4795-AD50-86AECC5797FD}"/>
              </a:ext>
            </a:extLst>
          </p:cNvPr>
          <p:cNvSpPr/>
          <p:nvPr/>
        </p:nvSpPr>
        <p:spPr>
          <a:xfrm>
            <a:off x="274505" y="4751137"/>
            <a:ext cx="2713319" cy="1908000"/>
          </a:xfrm>
          <a:prstGeom prst="roundRect">
            <a:avLst>
              <a:gd name="adj" fmla="val 8880"/>
            </a:avLst>
          </a:prstGeom>
          <a:solidFill>
            <a:srgbClr val="3EA6B6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xmlns="" id="{1AE27D68-B9B3-4D26-B2D4-E92409B87874}"/>
              </a:ext>
            </a:extLst>
          </p:cNvPr>
          <p:cNvSpPr txBox="1"/>
          <p:nvPr/>
        </p:nvSpPr>
        <p:spPr>
          <a:xfrm>
            <a:off x="35496" y="5373216"/>
            <a:ext cx="2967443" cy="8724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產品銷售及通路發展</a:t>
            </a:r>
          </a:p>
          <a:p>
            <a:pPr algn="ctr">
              <a:lnSpc>
                <a:spcPct val="150000"/>
              </a:lnSpc>
            </a:pPr>
            <a:r>
              <a:rPr lang="zh-TW" altLang="en-US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保健食品 </a:t>
            </a:r>
            <a:r>
              <a:rPr lang="en-US" altLang="zh-TW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保養品研發</a:t>
            </a:r>
            <a:endParaRPr lang="en-US" altLang="zh-TW" b="1" kern="0" noProof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FC115826-427E-44E7-B02C-80716C884A53}"/>
              </a:ext>
            </a:extLst>
          </p:cNvPr>
          <p:cNvSpPr/>
          <p:nvPr/>
        </p:nvSpPr>
        <p:spPr>
          <a:xfrm>
            <a:off x="611560" y="486520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強化衍生服務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D78B2EFF-22EA-4008-8B32-CF12D5B652AB}"/>
              </a:ext>
            </a:extLst>
          </p:cNvPr>
          <p:cNvSpPr/>
          <p:nvPr/>
        </p:nvSpPr>
        <p:spPr>
          <a:xfrm>
            <a:off x="6732240" y="1887215"/>
            <a:ext cx="20313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發展功能醫學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xmlns="" id="{F7476395-E90D-47E1-B801-138918742F61}"/>
              </a:ext>
            </a:extLst>
          </p:cNvPr>
          <p:cNvSpPr txBox="1"/>
          <p:nvPr/>
        </p:nvSpPr>
        <p:spPr>
          <a:xfrm>
            <a:off x="6156176" y="2423790"/>
            <a:ext cx="3125387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基因檢測</a:t>
            </a:r>
          </a:p>
          <a:p>
            <a:pPr algn="ctr"/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復健治療 </a:t>
            </a:r>
            <a:r>
              <a:rPr lang="en-US" altLang="zh-TW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睡眠、壓力檢查</a:t>
            </a:r>
            <a:endParaRPr lang="en-US" altLang="zh-TW" sz="1600" b="1" kern="0" noProof="1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營養、免疫功能門診</a:t>
            </a:r>
          </a:p>
          <a:p>
            <a:pPr algn="ctr"/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再生醫學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6DF87CFA-7C49-4AC3-BD89-BC582F885447}"/>
              </a:ext>
            </a:extLst>
          </p:cNvPr>
          <p:cNvSpPr/>
          <p:nvPr/>
        </p:nvSpPr>
        <p:spPr>
          <a:xfrm>
            <a:off x="6732240" y="4865204"/>
            <a:ext cx="203132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提供智慧系統</a:t>
            </a: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xmlns="" id="{76C4EF3B-769D-49C7-B4DA-DA94B2D44447}"/>
              </a:ext>
            </a:extLst>
          </p:cNvPr>
          <p:cNvSpPr txBox="1"/>
          <p:nvPr/>
        </p:nvSpPr>
        <p:spPr>
          <a:xfrm>
            <a:off x="6012160" y="5424088"/>
            <a:ext cx="3430043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智慧健康</a:t>
            </a:r>
            <a:r>
              <a:rPr lang="en-US" altLang="zh-TW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數據追蹤</a:t>
            </a:r>
          </a:p>
          <a:p>
            <a:pPr algn="ctr"/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會員生態資訊系統</a:t>
            </a:r>
          </a:p>
          <a:p>
            <a:pPr algn="ctr"/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健康套組評估</a:t>
            </a:r>
            <a:r>
              <a:rPr lang="en-US" altLang="zh-TW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營養師管理諮詢</a:t>
            </a:r>
          </a:p>
          <a:p>
            <a:pPr algn="ctr"/>
            <a:r>
              <a:rPr lang="zh-TW" altLang="en-US" sz="1600" b="1" kern="0" noProof="1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健康管理秘書</a:t>
            </a:r>
          </a:p>
        </p:txBody>
      </p:sp>
      <p:pic>
        <p:nvPicPr>
          <p:cNvPr id="35" name="圖片 34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562" y="708166"/>
            <a:ext cx="2849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4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3240360" cy="1224136"/>
          </a:xfrm>
        </p:spPr>
        <p:txBody>
          <a:bodyPr/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大綱</a:t>
            </a:r>
          </a:p>
        </p:txBody>
      </p:sp>
      <p:sp>
        <p:nvSpPr>
          <p:cNvPr id="5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043608" y="1556792"/>
            <a:ext cx="2376487" cy="1007368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01.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z="1600" b="1" smtClean="0">
                <a:solidFill>
                  <a:schemeClr val="bg1"/>
                </a:solidFill>
              </a:rPr>
              <a:pPr/>
              <a:t>2</a:t>
            </a:fld>
            <a:endParaRPr lang="zh-TW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28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4896544" cy="722511"/>
          </a:xfrm>
        </p:spPr>
        <p:txBody>
          <a:bodyPr/>
          <a:lstStyle/>
          <a:p>
            <a:r>
              <a:rPr lang="en-US" altLang="zh-TW" dirty="0">
                <a:solidFill>
                  <a:srgbClr val="663300"/>
                </a:solidFill>
              </a:rPr>
              <a:t>2022 </a:t>
            </a:r>
            <a:r>
              <a:rPr lang="zh-TW" altLang="en-US" dirty="0">
                <a:solidFill>
                  <a:srgbClr val="663300"/>
                </a:solidFill>
              </a:rPr>
              <a:t>營運目標</a:t>
            </a:r>
            <a:br>
              <a:rPr lang="zh-TW" altLang="en-US" dirty="0">
                <a:solidFill>
                  <a:srgbClr val="663300"/>
                </a:solidFill>
              </a:rPr>
            </a:br>
            <a:endParaRPr lang="zh-TW" altLang="en-US" dirty="0">
              <a:solidFill>
                <a:srgbClr val="6633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6872350" y="5801971"/>
            <a:ext cx="2133600" cy="365125"/>
          </a:xfrm>
        </p:spPr>
        <p:txBody>
          <a:bodyPr/>
          <a:lstStyle/>
          <a:p>
            <a:fld id="{51B053FC-7D23-4795-B90A-7325F39FB6D4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grpSp>
        <p:nvGrpSpPr>
          <p:cNvPr id="23" name="群組 22"/>
          <p:cNvGrpSpPr/>
          <p:nvPr/>
        </p:nvGrpSpPr>
        <p:grpSpPr>
          <a:xfrm>
            <a:off x="-36512" y="2209387"/>
            <a:ext cx="9201231" cy="4653137"/>
            <a:chOff x="-36512" y="1412776"/>
            <a:chExt cx="9201231" cy="465313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xmlns="" id="{AE308237-DDBA-4938-982A-429EB5E38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1412776"/>
              <a:ext cx="9201231" cy="4653137"/>
            </a:xfrm>
            <a:prstGeom prst="rect">
              <a:avLst/>
            </a:prstGeom>
          </p:spPr>
        </p:pic>
        <p:grpSp>
          <p:nvGrpSpPr>
            <p:cNvPr id="22" name="群組 21"/>
            <p:cNvGrpSpPr/>
            <p:nvPr/>
          </p:nvGrpSpPr>
          <p:grpSpPr>
            <a:xfrm>
              <a:off x="-5062" y="2894373"/>
              <a:ext cx="9083020" cy="1636432"/>
              <a:chOff x="25484" y="3448752"/>
              <a:chExt cx="9083020" cy="1636432"/>
            </a:xfrm>
          </p:grpSpPr>
          <p:sp>
            <p:nvSpPr>
              <p:cNvPr id="7" name="AutoShape 4">
                <a:extLst>
                  <a:ext uri="{FF2B5EF4-FFF2-40B4-BE49-F238E27FC236}">
                    <a16:creationId xmlns:a16="http://schemas.microsoft.com/office/drawing/2014/main" xmlns="" id="{1CCE3407-4E36-44A0-85E1-94A1437CEFE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25484" y="3576211"/>
                <a:ext cx="1662121" cy="1364957"/>
              </a:xfrm>
              <a:prstGeom prst="homePlate">
                <a:avLst>
                  <a:gd name="adj" fmla="val 28868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96000" rIns="121920" bIns="9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/>
                <a:endParaRPr lang="en-US" sz="15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" name="AutoShape 5">
                <a:extLst>
                  <a:ext uri="{FF2B5EF4-FFF2-40B4-BE49-F238E27FC236}">
                    <a16:creationId xmlns:a16="http://schemas.microsoft.com/office/drawing/2014/main" xmlns="" id="{2E5DF1DC-E106-475C-8DD8-634BAD06B27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2795721" y="3573940"/>
                <a:ext cx="1711075" cy="1364957"/>
              </a:xfrm>
              <a:prstGeom prst="chevron">
                <a:avLst>
                  <a:gd name="adj" fmla="val 28868"/>
                </a:avLst>
              </a:prstGeom>
              <a:solidFill>
                <a:srgbClr val="E7763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96000" rIns="121920" bIns="9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/>
                <a:endParaRPr lang="en-US" sz="15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xmlns="" id="{873FDF8E-5A16-4248-8ECD-257C5FF8C01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4251849" y="3573940"/>
                <a:ext cx="1695364" cy="1364957"/>
              </a:xfrm>
              <a:prstGeom prst="chevron">
                <a:avLst>
                  <a:gd name="adj" fmla="val 28868"/>
                </a:avLst>
              </a:prstGeom>
              <a:solidFill>
                <a:srgbClr val="E7763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96000" rIns="121920" bIns="9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/>
                <a:endParaRPr lang="en-US" sz="15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Textfeld 16">
                <a:extLst>
                  <a:ext uri="{FF2B5EF4-FFF2-40B4-BE49-F238E27FC236}">
                    <a16:creationId xmlns:a16="http://schemas.microsoft.com/office/drawing/2014/main" xmlns="" id="{48528F63-36CA-4CCC-AB5B-90810CD0002A}"/>
                  </a:ext>
                </a:extLst>
              </p:cNvPr>
              <p:cNvSpPr txBox="1"/>
              <p:nvPr/>
            </p:nvSpPr>
            <p:spPr bwMode="gray">
              <a:xfrm>
                <a:off x="79467" y="3640515"/>
                <a:ext cx="1451009" cy="996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新模式</a:t>
                </a:r>
                <a:endParaRPr lang="en-US" altLang="zh-TW" sz="1500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健診</a:t>
                </a:r>
                <a:r>
                  <a:rPr lang="en-US" altLang="zh-TW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2.0</a:t>
                </a: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基因檢測納入常規</a:t>
                </a:r>
                <a:endParaRPr lang="en-US" altLang="zh-TW" sz="1500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" name="Textfeld 17">
                <a:extLst>
                  <a:ext uri="{FF2B5EF4-FFF2-40B4-BE49-F238E27FC236}">
                    <a16:creationId xmlns:a16="http://schemas.microsoft.com/office/drawing/2014/main" xmlns="" id="{CF71D40F-60C1-4D67-8F5B-E65A6790F085}"/>
                  </a:ext>
                </a:extLst>
              </p:cNvPr>
              <p:cNvSpPr txBox="1"/>
              <p:nvPr/>
            </p:nvSpPr>
            <p:spPr bwMode="gray">
              <a:xfrm>
                <a:off x="3163835" y="3618871"/>
                <a:ext cx="1249138" cy="996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新通路</a:t>
                </a:r>
                <a:endParaRPr lang="en-US" altLang="zh-TW" sz="1500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結合集團資源及富邦資源</a:t>
                </a:r>
                <a:endParaRPr lang="en-US" altLang="zh-TW" sz="1500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Textfeld 18">
                <a:extLst>
                  <a:ext uri="{FF2B5EF4-FFF2-40B4-BE49-F238E27FC236}">
                    <a16:creationId xmlns:a16="http://schemas.microsoft.com/office/drawing/2014/main" xmlns="" id="{A20C257D-7CF3-44AE-AB3A-DC774DF4264C}"/>
                  </a:ext>
                </a:extLst>
              </p:cNvPr>
              <p:cNvSpPr txBox="1"/>
              <p:nvPr/>
            </p:nvSpPr>
            <p:spPr bwMode="gray">
              <a:xfrm>
                <a:off x="4594089" y="3618871"/>
                <a:ext cx="1249138" cy="996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新特色</a:t>
                </a:r>
                <a:endParaRPr lang="en-US" altLang="zh-TW" sz="1500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依客層需求衍生特色門診</a:t>
                </a:r>
                <a:endParaRPr lang="en-US" altLang="zh-TW" sz="1500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3" name="AutoShape 8">
                <a:extLst>
                  <a:ext uri="{FF2B5EF4-FFF2-40B4-BE49-F238E27FC236}">
                    <a16:creationId xmlns:a16="http://schemas.microsoft.com/office/drawing/2014/main" xmlns="" id="{22C829E5-B32F-4554-BC24-C94B4EC1128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5684948" y="3573940"/>
                <a:ext cx="1695364" cy="1364957"/>
              </a:xfrm>
              <a:prstGeom prst="chevron">
                <a:avLst>
                  <a:gd name="adj" fmla="val 28868"/>
                </a:avLst>
              </a:prstGeom>
              <a:solidFill>
                <a:schemeClr val="accent1">
                  <a:lumMod val="75000"/>
                </a:schemeClr>
              </a:soli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96000" rIns="121920" bIns="9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/>
                <a:endParaRPr lang="en-US" sz="15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" name="Textfeld 23">
                <a:extLst>
                  <a:ext uri="{FF2B5EF4-FFF2-40B4-BE49-F238E27FC236}">
                    <a16:creationId xmlns:a16="http://schemas.microsoft.com/office/drawing/2014/main" xmlns="" id="{F77AC35B-FF0A-4B42-9484-7B4F994A9E28}"/>
                  </a:ext>
                </a:extLst>
              </p:cNvPr>
              <p:cNvSpPr txBox="1"/>
              <p:nvPr/>
            </p:nvSpPr>
            <p:spPr bwMode="gray">
              <a:xfrm>
                <a:off x="5988600" y="3984667"/>
                <a:ext cx="1249137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500" b="1" dirty="0">
                    <a:solidFill>
                      <a:srgbClr val="FFFFFF"/>
                    </a:solidFill>
                    <a:latin typeface="+mj-ea"/>
                    <a:ea typeface="+mj-ea"/>
                  </a:rPr>
                  <a:t>新經濟大數據</a:t>
                </a:r>
                <a:endParaRPr lang="en-US" altLang="zh-TW" sz="15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1500" b="1" dirty="0">
                    <a:solidFill>
                      <a:srgbClr val="FFFFFF"/>
                    </a:solidFill>
                    <a:latin typeface="+mj-ea"/>
                    <a:ea typeface="+mj-ea"/>
                  </a:rPr>
                  <a:t>基因資料庫</a:t>
                </a:r>
                <a:endParaRPr lang="en-US" altLang="zh-TW" sz="1500" b="1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5" name="AutoShape 5">
                <a:extLst>
                  <a:ext uri="{FF2B5EF4-FFF2-40B4-BE49-F238E27FC236}">
                    <a16:creationId xmlns:a16="http://schemas.microsoft.com/office/drawing/2014/main" xmlns="" id="{4A633F1E-0DFB-464E-AFE2-2DCBFB0B9A4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1429655" y="3573016"/>
                <a:ext cx="1625321" cy="1364957"/>
              </a:xfrm>
              <a:prstGeom prst="chevron">
                <a:avLst>
                  <a:gd name="adj" fmla="val 28868"/>
                </a:avLst>
              </a:prstGeom>
              <a:solidFill>
                <a:srgbClr val="E7763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96000" rIns="121920" bIns="96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9170"/>
                <a:endParaRPr lang="en-US" sz="15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" name="Textfeld 25">
                <a:extLst>
                  <a:ext uri="{FF2B5EF4-FFF2-40B4-BE49-F238E27FC236}">
                    <a16:creationId xmlns:a16="http://schemas.microsoft.com/office/drawing/2014/main" xmlns="" id="{89B0EB7F-9A57-48B9-93B5-FF922471A6E5}"/>
                  </a:ext>
                </a:extLst>
              </p:cNvPr>
              <p:cNvSpPr txBox="1"/>
              <p:nvPr/>
            </p:nvSpPr>
            <p:spPr bwMode="gray">
              <a:xfrm>
                <a:off x="1728311" y="3621606"/>
                <a:ext cx="1249137" cy="996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新科技</a:t>
                </a:r>
                <a:endParaRPr lang="en-US" altLang="zh-TW" sz="1500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優化健診資訊</a:t>
                </a:r>
                <a:endParaRPr lang="en-US" altLang="zh-TW" sz="1500" b="1" dirty="0">
                  <a:solidFill>
                    <a:prstClr val="white"/>
                  </a:solidFill>
                  <a:latin typeface="+mj-ea"/>
                  <a:ea typeface="+mj-ea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1500" b="1" dirty="0">
                    <a:solidFill>
                      <a:prstClr val="white"/>
                    </a:solidFill>
                    <a:latin typeface="+mj-ea"/>
                    <a:ea typeface="+mj-ea"/>
                  </a:rPr>
                  <a:t>系統</a:t>
                </a:r>
                <a:endParaRPr lang="en-US" sz="1500" dirty="0">
                  <a:solidFill>
                    <a:srgbClr val="FFFFFF"/>
                  </a:solidFill>
                  <a:latin typeface="+mj-ea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18" name="Ellipse 64">
                <a:extLst>
                  <a:ext uri="{FF2B5EF4-FFF2-40B4-BE49-F238E27FC236}">
                    <a16:creationId xmlns:a16="http://schemas.microsoft.com/office/drawing/2014/main" xmlns="" id="{7CFE5343-BD7F-4B36-93FB-59CD96335A04}"/>
                  </a:ext>
                </a:extLst>
              </p:cNvPr>
              <p:cNvSpPr/>
              <p:nvPr/>
            </p:nvSpPr>
            <p:spPr bwMode="gray">
              <a:xfrm>
                <a:off x="7424602" y="3448752"/>
                <a:ext cx="1683902" cy="1636432"/>
              </a:xfrm>
              <a:prstGeom prst="ellipse">
                <a:avLst/>
              </a:prstGeom>
              <a:solidFill>
                <a:srgbClr val="E55A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spcBef>
                    <a:spcPts val="400"/>
                  </a:spcBef>
                  <a:defRPr/>
                </a:pPr>
                <a:endParaRPr lang="en-US" sz="1600" kern="0" dirty="0">
                  <a:solidFill>
                    <a:prstClr val="black"/>
                  </a:solidFill>
                  <a:latin typeface="+mj-ea"/>
                  <a:ea typeface="+mj-ea"/>
                  <a:cs typeface="Arial" pitchFamily="34" charset="0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xmlns="" id="{3E499A35-20CB-4BEC-A0B7-F35F2997983B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676871" y="3685631"/>
                <a:ext cx="1179364" cy="1102039"/>
              </a:xfrm>
              <a:custGeom>
                <a:avLst/>
                <a:gdLst>
                  <a:gd name="T0" fmla="*/ 1080 w 2080"/>
                  <a:gd name="T1" fmla="*/ 2000 h 2000"/>
                  <a:gd name="T2" fmla="*/ 640 w 2080"/>
                  <a:gd name="T3" fmla="*/ 1560 h 2000"/>
                  <a:gd name="T4" fmla="*/ 388 w 2080"/>
                  <a:gd name="T5" fmla="*/ 1428 h 2000"/>
                  <a:gd name="T6" fmla="*/ 680 w 2080"/>
                  <a:gd name="T7" fmla="*/ 1024 h 2000"/>
                  <a:gd name="T8" fmla="*/ 972 w 2080"/>
                  <a:gd name="T9" fmla="*/ 1428 h 2000"/>
                  <a:gd name="T10" fmla="*/ 720 w 2080"/>
                  <a:gd name="T11" fmla="*/ 1560 h 2000"/>
                  <a:gd name="T12" fmla="*/ 1080 w 2080"/>
                  <a:gd name="T13" fmla="*/ 1920 h 2000"/>
                  <a:gd name="T14" fmla="*/ 1419 w 2080"/>
                  <a:gd name="T15" fmla="*/ 1840 h 2000"/>
                  <a:gd name="T16" fmla="*/ 1280 w 2080"/>
                  <a:gd name="T17" fmla="*/ 944 h 2000"/>
                  <a:gd name="T18" fmla="*/ 1174 w 2080"/>
                  <a:gd name="T19" fmla="*/ 186 h 2000"/>
                  <a:gd name="T20" fmla="*/ 878 w 2080"/>
                  <a:gd name="T21" fmla="*/ 82 h 2000"/>
                  <a:gd name="T22" fmla="*/ 920 w 2080"/>
                  <a:gd name="T23" fmla="*/ 0 h 2000"/>
                  <a:gd name="T24" fmla="*/ 1360 w 2080"/>
                  <a:gd name="T25" fmla="*/ 440 h 2000"/>
                  <a:gd name="T26" fmla="*/ 1612 w 2080"/>
                  <a:gd name="T27" fmla="*/ 692 h 2000"/>
                  <a:gd name="T28" fmla="*/ 1320 w 2080"/>
                  <a:gd name="T29" fmla="*/ 1096 h 2000"/>
                  <a:gd name="T30" fmla="*/ 1028 w 2080"/>
                  <a:gd name="T31" fmla="*/ 692 h 2000"/>
                  <a:gd name="T32" fmla="*/ 0 w 2080"/>
                  <a:gd name="T33" fmla="*/ 1226 h 2000"/>
                  <a:gd name="T34" fmla="*/ 786 w 2080"/>
                  <a:gd name="T35" fmla="*/ 243 h 2000"/>
                  <a:gd name="T36" fmla="*/ 1189 w 2080"/>
                  <a:gd name="T37" fmla="*/ 363 h 2000"/>
                  <a:gd name="T38" fmla="*/ 1200 w 2080"/>
                  <a:gd name="T39" fmla="*/ 750 h 2000"/>
                  <a:gd name="T40" fmla="*/ 972 w 2080"/>
                  <a:gd name="T41" fmla="*/ 635 h 2000"/>
                  <a:gd name="T42" fmla="*/ 915 w 2080"/>
                  <a:gd name="T43" fmla="*/ 805 h 2000"/>
                  <a:gd name="T44" fmla="*/ 1376 w 2080"/>
                  <a:gd name="T45" fmla="*/ 1153 h 2000"/>
                  <a:gd name="T46" fmla="*/ 1725 w 2080"/>
                  <a:gd name="T47" fmla="*/ 692 h 2000"/>
                  <a:gd name="T48" fmla="*/ 1555 w 2080"/>
                  <a:gd name="T49" fmla="*/ 635 h 2000"/>
                  <a:gd name="T50" fmla="*/ 1440 w 2080"/>
                  <a:gd name="T51" fmla="*/ 445 h 2000"/>
                  <a:gd name="T52" fmla="*/ 1852 w 2080"/>
                  <a:gd name="T53" fmla="*/ 954 h 2000"/>
                  <a:gd name="T54" fmla="*/ 1696 w 2080"/>
                  <a:gd name="T55" fmla="*/ 1680 h 2000"/>
                  <a:gd name="T56" fmla="*/ 800 w 2080"/>
                  <a:gd name="T57" fmla="*/ 1560 h 2000"/>
                  <a:gd name="T58" fmla="*/ 915 w 2080"/>
                  <a:gd name="T59" fmla="*/ 1485 h 2000"/>
                  <a:gd name="T60" fmla="*/ 1085 w 2080"/>
                  <a:gd name="T61" fmla="*/ 1428 h 2000"/>
                  <a:gd name="T62" fmla="*/ 736 w 2080"/>
                  <a:gd name="T63" fmla="*/ 967 h 2000"/>
                  <a:gd name="T64" fmla="*/ 275 w 2080"/>
                  <a:gd name="T65" fmla="*/ 1315 h 2000"/>
                  <a:gd name="T66" fmla="*/ 332 w 2080"/>
                  <a:gd name="T67" fmla="*/ 1485 h 2000"/>
                  <a:gd name="T68" fmla="*/ 560 w 2080"/>
                  <a:gd name="T69" fmla="*/ 1370 h 2000"/>
                  <a:gd name="T70" fmla="*/ 574 w 2080"/>
                  <a:gd name="T71" fmla="*/ 1680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80" h="2000">
                    <a:moveTo>
                      <a:pt x="1419" y="1840"/>
                    </a:moveTo>
                    <a:cubicBezTo>
                      <a:pt x="1335" y="1941"/>
                      <a:pt x="1212" y="2000"/>
                      <a:pt x="1080" y="2000"/>
                    </a:cubicBezTo>
                    <a:cubicBezTo>
                      <a:pt x="959" y="2000"/>
                      <a:pt x="849" y="1950"/>
                      <a:pt x="769" y="1871"/>
                    </a:cubicBezTo>
                    <a:cubicBezTo>
                      <a:pt x="690" y="1791"/>
                      <a:pt x="640" y="1681"/>
                      <a:pt x="640" y="1560"/>
                    </a:cubicBezTo>
                    <a:cubicBezTo>
                      <a:pt x="640" y="1176"/>
                      <a:pt x="640" y="1176"/>
                      <a:pt x="640" y="1176"/>
                    </a:cubicBezTo>
                    <a:cubicBezTo>
                      <a:pt x="388" y="1428"/>
                      <a:pt x="388" y="1428"/>
                      <a:pt x="388" y="1428"/>
                    </a:cubicBezTo>
                    <a:cubicBezTo>
                      <a:pt x="332" y="1372"/>
                      <a:pt x="332" y="1372"/>
                      <a:pt x="332" y="1372"/>
                    </a:cubicBezTo>
                    <a:cubicBezTo>
                      <a:pt x="680" y="1024"/>
                      <a:pt x="680" y="1024"/>
                      <a:pt x="680" y="1024"/>
                    </a:cubicBezTo>
                    <a:cubicBezTo>
                      <a:pt x="1028" y="1372"/>
                      <a:pt x="1028" y="1372"/>
                      <a:pt x="1028" y="1372"/>
                    </a:cubicBezTo>
                    <a:cubicBezTo>
                      <a:pt x="972" y="1428"/>
                      <a:pt x="972" y="1428"/>
                      <a:pt x="972" y="1428"/>
                    </a:cubicBezTo>
                    <a:cubicBezTo>
                      <a:pt x="720" y="1176"/>
                      <a:pt x="720" y="1176"/>
                      <a:pt x="720" y="1176"/>
                    </a:cubicBezTo>
                    <a:cubicBezTo>
                      <a:pt x="720" y="1560"/>
                      <a:pt x="720" y="1560"/>
                      <a:pt x="720" y="1560"/>
                    </a:cubicBezTo>
                    <a:cubicBezTo>
                      <a:pt x="720" y="1659"/>
                      <a:pt x="760" y="1749"/>
                      <a:pt x="826" y="1814"/>
                    </a:cubicBezTo>
                    <a:cubicBezTo>
                      <a:pt x="893" y="1882"/>
                      <a:pt x="984" y="1920"/>
                      <a:pt x="1080" y="1920"/>
                    </a:cubicBezTo>
                    <a:cubicBezTo>
                      <a:pt x="1165" y="1920"/>
                      <a:pt x="1244" y="1890"/>
                      <a:pt x="1306" y="1840"/>
                    </a:cubicBezTo>
                    <a:lnTo>
                      <a:pt x="1419" y="1840"/>
                    </a:lnTo>
                    <a:close/>
                    <a:moveTo>
                      <a:pt x="1028" y="692"/>
                    </a:moveTo>
                    <a:cubicBezTo>
                      <a:pt x="1280" y="944"/>
                      <a:pt x="1280" y="944"/>
                      <a:pt x="1280" y="944"/>
                    </a:cubicBezTo>
                    <a:cubicBezTo>
                      <a:pt x="1280" y="440"/>
                      <a:pt x="1280" y="440"/>
                      <a:pt x="1280" y="440"/>
                    </a:cubicBezTo>
                    <a:cubicBezTo>
                      <a:pt x="1280" y="341"/>
                      <a:pt x="1240" y="251"/>
                      <a:pt x="1174" y="186"/>
                    </a:cubicBezTo>
                    <a:cubicBezTo>
                      <a:pt x="1109" y="120"/>
                      <a:pt x="1019" y="80"/>
                      <a:pt x="920" y="80"/>
                    </a:cubicBezTo>
                    <a:cubicBezTo>
                      <a:pt x="906" y="80"/>
                      <a:pt x="892" y="81"/>
                      <a:pt x="878" y="82"/>
                    </a:cubicBezTo>
                    <a:cubicBezTo>
                      <a:pt x="811" y="72"/>
                      <a:pt x="692" y="93"/>
                      <a:pt x="627" y="112"/>
                    </a:cubicBezTo>
                    <a:cubicBezTo>
                      <a:pt x="708" y="40"/>
                      <a:pt x="812" y="0"/>
                      <a:pt x="920" y="0"/>
                    </a:cubicBezTo>
                    <a:cubicBezTo>
                      <a:pt x="1041" y="0"/>
                      <a:pt x="1151" y="50"/>
                      <a:pt x="1231" y="129"/>
                    </a:cubicBezTo>
                    <a:cubicBezTo>
                      <a:pt x="1310" y="209"/>
                      <a:pt x="1360" y="319"/>
                      <a:pt x="1360" y="440"/>
                    </a:cubicBezTo>
                    <a:cubicBezTo>
                      <a:pt x="1360" y="944"/>
                      <a:pt x="1360" y="944"/>
                      <a:pt x="1360" y="944"/>
                    </a:cubicBezTo>
                    <a:cubicBezTo>
                      <a:pt x="1612" y="692"/>
                      <a:pt x="1612" y="692"/>
                      <a:pt x="1612" y="692"/>
                    </a:cubicBezTo>
                    <a:cubicBezTo>
                      <a:pt x="1668" y="748"/>
                      <a:pt x="1668" y="748"/>
                      <a:pt x="1668" y="748"/>
                    </a:cubicBezTo>
                    <a:cubicBezTo>
                      <a:pt x="1320" y="1096"/>
                      <a:pt x="1320" y="1096"/>
                      <a:pt x="1320" y="1096"/>
                    </a:cubicBezTo>
                    <a:cubicBezTo>
                      <a:pt x="972" y="748"/>
                      <a:pt x="972" y="748"/>
                      <a:pt x="972" y="748"/>
                    </a:cubicBezTo>
                    <a:lnTo>
                      <a:pt x="1028" y="692"/>
                    </a:lnTo>
                    <a:close/>
                    <a:moveTo>
                      <a:pt x="462" y="1680"/>
                    </a:moveTo>
                    <a:cubicBezTo>
                      <a:pt x="210" y="1680"/>
                      <a:pt x="0" y="1480"/>
                      <a:pt x="0" y="1226"/>
                    </a:cubicBezTo>
                    <a:cubicBezTo>
                      <a:pt x="0" y="1017"/>
                      <a:pt x="111" y="865"/>
                      <a:pt x="307" y="795"/>
                    </a:cubicBezTo>
                    <a:cubicBezTo>
                      <a:pt x="293" y="500"/>
                      <a:pt x="493" y="270"/>
                      <a:pt x="786" y="243"/>
                    </a:cubicBezTo>
                    <a:cubicBezTo>
                      <a:pt x="807" y="241"/>
                      <a:pt x="828" y="240"/>
                      <a:pt x="847" y="240"/>
                    </a:cubicBezTo>
                    <a:cubicBezTo>
                      <a:pt x="986" y="240"/>
                      <a:pt x="1096" y="284"/>
                      <a:pt x="1189" y="363"/>
                    </a:cubicBezTo>
                    <a:cubicBezTo>
                      <a:pt x="1196" y="388"/>
                      <a:pt x="1200" y="414"/>
                      <a:pt x="1200" y="440"/>
                    </a:cubicBezTo>
                    <a:cubicBezTo>
                      <a:pt x="1200" y="750"/>
                      <a:pt x="1200" y="750"/>
                      <a:pt x="1200" y="750"/>
                    </a:cubicBezTo>
                    <a:cubicBezTo>
                      <a:pt x="1085" y="635"/>
                      <a:pt x="1085" y="635"/>
                      <a:pt x="1085" y="635"/>
                    </a:cubicBezTo>
                    <a:cubicBezTo>
                      <a:pt x="1054" y="604"/>
                      <a:pt x="1003" y="604"/>
                      <a:pt x="972" y="635"/>
                    </a:cubicBezTo>
                    <a:cubicBezTo>
                      <a:pt x="915" y="692"/>
                      <a:pt x="915" y="692"/>
                      <a:pt x="915" y="692"/>
                    </a:cubicBezTo>
                    <a:cubicBezTo>
                      <a:pt x="884" y="723"/>
                      <a:pt x="884" y="774"/>
                      <a:pt x="915" y="805"/>
                    </a:cubicBezTo>
                    <a:cubicBezTo>
                      <a:pt x="1264" y="1153"/>
                      <a:pt x="1264" y="1153"/>
                      <a:pt x="1264" y="1153"/>
                    </a:cubicBezTo>
                    <a:cubicBezTo>
                      <a:pt x="1294" y="1184"/>
                      <a:pt x="1346" y="1184"/>
                      <a:pt x="1376" y="1153"/>
                    </a:cubicBezTo>
                    <a:cubicBezTo>
                      <a:pt x="1725" y="805"/>
                      <a:pt x="1725" y="805"/>
                      <a:pt x="1725" y="805"/>
                    </a:cubicBezTo>
                    <a:cubicBezTo>
                      <a:pt x="1756" y="774"/>
                      <a:pt x="1756" y="723"/>
                      <a:pt x="1725" y="692"/>
                    </a:cubicBezTo>
                    <a:cubicBezTo>
                      <a:pt x="1668" y="635"/>
                      <a:pt x="1668" y="635"/>
                      <a:pt x="1668" y="635"/>
                    </a:cubicBezTo>
                    <a:cubicBezTo>
                      <a:pt x="1637" y="604"/>
                      <a:pt x="1586" y="604"/>
                      <a:pt x="1555" y="635"/>
                    </a:cubicBezTo>
                    <a:cubicBezTo>
                      <a:pt x="1440" y="750"/>
                      <a:pt x="1440" y="750"/>
                      <a:pt x="1440" y="750"/>
                    </a:cubicBezTo>
                    <a:cubicBezTo>
                      <a:pt x="1440" y="445"/>
                      <a:pt x="1440" y="445"/>
                      <a:pt x="1440" y="445"/>
                    </a:cubicBezTo>
                    <a:cubicBezTo>
                      <a:pt x="1534" y="444"/>
                      <a:pt x="1626" y="472"/>
                      <a:pt x="1702" y="532"/>
                    </a:cubicBezTo>
                    <a:cubicBezTo>
                      <a:pt x="1832" y="634"/>
                      <a:pt x="1875" y="795"/>
                      <a:pt x="1852" y="954"/>
                    </a:cubicBezTo>
                    <a:cubicBezTo>
                      <a:pt x="2003" y="1024"/>
                      <a:pt x="2080" y="1134"/>
                      <a:pt x="2080" y="1302"/>
                    </a:cubicBezTo>
                    <a:cubicBezTo>
                      <a:pt x="2080" y="1513"/>
                      <a:pt x="1905" y="1680"/>
                      <a:pt x="1696" y="1680"/>
                    </a:cubicBezTo>
                    <a:cubicBezTo>
                      <a:pt x="1449" y="1680"/>
                      <a:pt x="1581" y="1680"/>
                      <a:pt x="827" y="1680"/>
                    </a:cubicBezTo>
                    <a:cubicBezTo>
                      <a:pt x="810" y="1643"/>
                      <a:pt x="800" y="1602"/>
                      <a:pt x="800" y="1560"/>
                    </a:cubicBezTo>
                    <a:cubicBezTo>
                      <a:pt x="800" y="1370"/>
                      <a:pt x="800" y="1370"/>
                      <a:pt x="800" y="1370"/>
                    </a:cubicBezTo>
                    <a:cubicBezTo>
                      <a:pt x="915" y="1485"/>
                      <a:pt x="915" y="1485"/>
                      <a:pt x="915" y="1485"/>
                    </a:cubicBezTo>
                    <a:cubicBezTo>
                      <a:pt x="946" y="1516"/>
                      <a:pt x="997" y="1516"/>
                      <a:pt x="1028" y="1485"/>
                    </a:cubicBezTo>
                    <a:cubicBezTo>
                      <a:pt x="1085" y="1428"/>
                      <a:pt x="1085" y="1428"/>
                      <a:pt x="1085" y="1428"/>
                    </a:cubicBezTo>
                    <a:cubicBezTo>
                      <a:pt x="1116" y="1397"/>
                      <a:pt x="1116" y="1346"/>
                      <a:pt x="1085" y="1315"/>
                    </a:cubicBezTo>
                    <a:cubicBezTo>
                      <a:pt x="736" y="967"/>
                      <a:pt x="736" y="967"/>
                      <a:pt x="736" y="967"/>
                    </a:cubicBezTo>
                    <a:cubicBezTo>
                      <a:pt x="706" y="936"/>
                      <a:pt x="655" y="936"/>
                      <a:pt x="624" y="967"/>
                    </a:cubicBezTo>
                    <a:cubicBezTo>
                      <a:pt x="275" y="1315"/>
                      <a:pt x="275" y="1315"/>
                      <a:pt x="275" y="1315"/>
                    </a:cubicBezTo>
                    <a:cubicBezTo>
                      <a:pt x="244" y="1346"/>
                      <a:pt x="244" y="1397"/>
                      <a:pt x="275" y="1428"/>
                    </a:cubicBezTo>
                    <a:cubicBezTo>
                      <a:pt x="332" y="1485"/>
                      <a:pt x="332" y="1485"/>
                      <a:pt x="332" y="1485"/>
                    </a:cubicBezTo>
                    <a:cubicBezTo>
                      <a:pt x="363" y="1516"/>
                      <a:pt x="414" y="1516"/>
                      <a:pt x="445" y="1485"/>
                    </a:cubicBezTo>
                    <a:cubicBezTo>
                      <a:pt x="560" y="1370"/>
                      <a:pt x="560" y="1370"/>
                      <a:pt x="560" y="1370"/>
                    </a:cubicBezTo>
                    <a:cubicBezTo>
                      <a:pt x="560" y="1560"/>
                      <a:pt x="560" y="1560"/>
                      <a:pt x="560" y="1560"/>
                    </a:cubicBezTo>
                    <a:cubicBezTo>
                      <a:pt x="560" y="1601"/>
                      <a:pt x="565" y="1641"/>
                      <a:pt x="574" y="1680"/>
                    </a:cubicBezTo>
                    <a:lnTo>
                      <a:pt x="462" y="1680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600" kern="0" dirty="0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</p:grpSp>
      </p:grpSp>
      <p:pic>
        <p:nvPicPr>
          <p:cNvPr id="21" name="圖片 20" descr="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6562" y="708166"/>
            <a:ext cx="2849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62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6336704" cy="722511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663300"/>
                </a:solidFill>
              </a:rPr>
              <a:t>健檢營運場域</a:t>
            </a:r>
          </a:p>
        </p:txBody>
      </p:sp>
      <p:pic>
        <p:nvPicPr>
          <p:cNvPr id="5" name="圖片 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708166"/>
            <a:ext cx="284910" cy="720000"/>
          </a:xfrm>
          <a:prstGeom prst="rect">
            <a:avLst/>
          </a:prstGeom>
        </p:spPr>
      </p:pic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1B053FC-7D23-4795-B90A-7325F39FB6D4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07504" y="1454867"/>
            <a:ext cx="9001000" cy="4936914"/>
            <a:chOff x="533404" y="1125608"/>
            <a:chExt cx="9001000" cy="4936914"/>
          </a:xfrm>
        </p:grpSpPr>
        <p:sp>
          <p:nvSpPr>
            <p:cNvPr id="8" name="圓角矩形 2">
              <a:extLst>
                <a:ext uri="{FF2B5EF4-FFF2-40B4-BE49-F238E27FC236}">
                  <a16:creationId xmlns:a16="http://schemas.microsoft.com/office/drawing/2014/main" xmlns="" id="{D9FA12D4-204F-4654-B11E-0B73A6F595BF}"/>
                </a:ext>
              </a:extLst>
            </p:cNvPr>
            <p:cNvSpPr/>
            <p:nvPr/>
          </p:nvSpPr>
          <p:spPr>
            <a:xfrm>
              <a:off x="6366052" y="1203296"/>
              <a:ext cx="423064" cy="404439"/>
            </a:xfrm>
            <a:prstGeom prst="roundRect">
              <a:avLst/>
            </a:prstGeom>
            <a:solidFill>
              <a:srgbClr val="7D2A56"/>
            </a:solidFill>
            <a:ln w="1905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5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</a:p>
          </p:txBody>
        </p:sp>
        <p:sp>
          <p:nvSpPr>
            <p:cNvPr id="9" name="圓角矩形 3">
              <a:extLst>
                <a:ext uri="{FF2B5EF4-FFF2-40B4-BE49-F238E27FC236}">
                  <a16:creationId xmlns:a16="http://schemas.microsoft.com/office/drawing/2014/main" xmlns="" id="{9BE30C9A-E7F6-4ACC-A08D-E95CFB2B2AB4}"/>
                </a:ext>
              </a:extLst>
            </p:cNvPr>
            <p:cNvSpPr/>
            <p:nvPr/>
          </p:nvSpPr>
          <p:spPr>
            <a:xfrm>
              <a:off x="6366052" y="2676823"/>
              <a:ext cx="423064" cy="404439"/>
            </a:xfrm>
            <a:prstGeom prst="roundRect">
              <a:avLst/>
            </a:prstGeom>
            <a:solidFill>
              <a:srgbClr val="7D2A56"/>
            </a:solidFill>
            <a:ln w="1905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5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</a:p>
          </p:txBody>
        </p:sp>
        <p:sp>
          <p:nvSpPr>
            <p:cNvPr id="10" name="圓角矩形 4">
              <a:extLst>
                <a:ext uri="{FF2B5EF4-FFF2-40B4-BE49-F238E27FC236}">
                  <a16:creationId xmlns:a16="http://schemas.microsoft.com/office/drawing/2014/main" xmlns="" id="{DA161FEB-4A5F-4E05-9AD2-B93B46970EF5}"/>
                </a:ext>
              </a:extLst>
            </p:cNvPr>
            <p:cNvSpPr/>
            <p:nvPr/>
          </p:nvSpPr>
          <p:spPr>
            <a:xfrm>
              <a:off x="6366052" y="4112488"/>
              <a:ext cx="423064" cy="404439"/>
            </a:xfrm>
            <a:prstGeom prst="roundRect">
              <a:avLst/>
            </a:prstGeom>
            <a:solidFill>
              <a:srgbClr val="7D2A56"/>
            </a:solidFill>
            <a:ln w="1905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sz="25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1FCD4AFC-59BC-4EBC-AA2B-AE5516780B96}"/>
                </a:ext>
              </a:extLst>
            </p:cNvPr>
            <p:cNvSpPr/>
            <p:nvPr/>
          </p:nvSpPr>
          <p:spPr>
            <a:xfrm>
              <a:off x="6817579" y="1125608"/>
              <a:ext cx="19967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7D2A56"/>
                  </a:solidFill>
                  <a:effectLst/>
                  <a:uLnTx/>
                  <a:uFillTx/>
                  <a:latin typeface="+mn-ea"/>
                </a:rPr>
                <a:t>哈佛桃園</a:t>
              </a:r>
              <a:endPara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D2A5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E71CD8D4-96C7-47BC-BD56-017F23A0011E}"/>
                </a:ext>
              </a:extLst>
            </p:cNvPr>
            <p:cNvSpPr/>
            <p:nvPr/>
          </p:nvSpPr>
          <p:spPr>
            <a:xfrm>
              <a:off x="6817579" y="2599136"/>
              <a:ext cx="199674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7D2A56"/>
                  </a:solidFill>
                  <a:effectLst/>
                  <a:uLnTx/>
                  <a:uFillTx/>
                  <a:latin typeface="+mn-ea"/>
                </a:rPr>
                <a:t>哈佛內湖</a:t>
              </a:r>
              <a:endPara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D2A56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E2EC8F22-825D-436C-8173-C81912833C6A}"/>
                </a:ext>
              </a:extLst>
            </p:cNvPr>
            <p:cNvSpPr/>
            <p:nvPr/>
          </p:nvSpPr>
          <p:spPr>
            <a:xfrm>
              <a:off x="6798100" y="4052492"/>
              <a:ext cx="2016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7D2A56"/>
                  </a:solidFill>
                  <a:effectLst/>
                  <a:uLnTx/>
                  <a:uFillTx/>
                  <a:latin typeface="+mn-ea"/>
                </a:rPr>
                <a:t>哈佛大安</a:t>
              </a:r>
              <a:endParaRPr kumimoji="0" lang="zh-TW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D2A56"/>
                </a:solidFill>
                <a:effectLst/>
                <a:uLnTx/>
                <a:uFillTx/>
                <a:latin typeface="+mn-ea"/>
              </a:endParaRP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xmlns="" id="{88FC48D2-4EC9-4947-81CC-69299CE11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5732" y="1211770"/>
              <a:ext cx="2818687" cy="18694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xmlns="" id="{41B71D90-98EB-45AA-8C41-9E9D0176C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5" y="3976164"/>
              <a:ext cx="2880319" cy="190804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圓角矩形 19">
              <a:extLst>
                <a:ext uri="{FF2B5EF4-FFF2-40B4-BE49-F238E27FC236}">
                  <a16:creationId xmlns:a16="http://schemas.microsoft.com/office/drawing/2014/main" xmlns="" id="{4DCD45DF-4DE5-458B-8198-F75430FF36B2}"/>
                </a:ext>
              </a:extLst>
            </p:cNvPr>
            <p:cNvSpPr/>
            <p:nvPr/>
          </p:nvSpPr>
          <p:spPr>
            <a:xfrm>
              <a:off x="6366052" y="5615607"/>
              <a:ext cx="423064" cy="404439"/>
            </a:xfrm>
            <a:prstGeom prst="roundRect">
              <a:avLst/>
            </a:prstGeom>
            <a:solidFill>
              <a:srgbClr val="7D2A56"/>
            </a:solidFill>
            <a:ln w="19050" cap="flat" cmpd="sng" algn="ctr">
              <a:noFill/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TW" sz="2500" b="1" kern="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en-US" sz="2500" b="1" kern="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54580F21-5C64-44A3-ACBA-9A99FD77F035}"/>
                </a:ext>
              </a:extLst>
            </p:cNvPr>
            <p:cNvSpPr/>
            <p:nvPr/>
          </p:nvSpPr>
          <p:spPr>
            <a:xfrm>
              <a:off x="6798100" y="5600857"/>
              <a:ext cx="27363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0" cap="none" spc="-100" normalizeH="0" noProof="0" dirty="0">
                  <a:ln>
                    <a:noFill/>
                  </a:ln>
                  <a:solidFill>
                    <a:srgbClr val="7D2A56"/>
                  </a:solidFill>
                  <a:effectLst/>
                  <a:uLnTx/>
                  <a:uFillTx/>
                  <a:latin typeface="+mn-ea"/>
                </a:rPr>
                <a:t>哈佛健康管理</a:t>
              </a:r>
              <a:r>
                <a:rPr kumimoji="0" lang="zh-TW" altLang="en-US" sz="2400" b="1" i="0" u="none" strike="noStrike" kern="0" cap="none" spc="-10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</a:rPr>
                <a:t>中心</a:t>
              </a:r>
              <a:endParaRPr kumimoji="0" lang="zh-TW" altLang="en-US" sz="2400" b="0" i="0" u="none" strike="noStrike" kern="0" cap="none" spc="-10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endParaRP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xmlns="" id="{27FF1941-8278-4FBA-A5A5-A0494FD67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732" y="3976163"/>
              <a:ext cx="2852725" cy="1886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xmlns="" id="{06490101-265D-446C-8605-7CCD82807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4" y="1211771"/>
              <a:ext cx="2880320" cy="19247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99310BB4-9989-4E93-B434-87317BB2EDE9}"/>
                </a:ext>
              </a:extLst>
            </p:cNvPr>
            <p:cNvSpPr/>
            <p:nvPr/>
          </p:nvSpPr>
          <p:spPr>
            <a:xfrm>
              <a:off x="6510068" y="1789984"/>
              <a:ext cx="2702866" cy="656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10000"/>
                </a:lnSpc>
                <a:spcBef>
                  <a:spcPts val="680"/>
                </a:spcBef>
                <a:spcAft>
                  <a:spcPct val="0"/>
                </a:spcAft>
              </a:pP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近三年平均人檢</a:t>
              </a:r>
              <a:r>
                <a:rPr lang="zh-TW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數  </a:t>
              </a:r>
              <a:r>
                <a:rPr lang="en-US" altLang="zh-TW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9,500</a:t>
              </a: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人</a:t>
              </a:r>
              <a:endParaRPr lang="en-US" altLang="zh-TW" sz="1400" b="1" dirty="0">
                <a:solidFill>
                  <a:schemeClr val="bg2">
                    <a:lumMod val="50000"/>
                  </a:schemeClr>
                </a:solidFill>
                <a:latin typeface="+mn-ea"/>
                <a:cs typeface="Lato Light"/>
                <a:sym typeface="Helvetica Neue Light"/>
              </a:endParaRPr>
            </a:p>
            <a:p>
              <a:pPr lvl="0" fontAlgn="base">
                <a:lnSpc>
                  <a:spcPct val="110000"/>
                </a:lnSpc>
                <a:spcBef>
                  <a:spcPts val="680"/>
                </a:spcBef>
                <a:spcAft>
                  <a:spcPct val="0"/>
                </a:spcAft>
              </a:pP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近三年平均</a:t>
              </a:r>
              <a:r>
                <a:rPr lang="zh-TW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營業額  </a:t>
              </a:r>
              <a:r>
                <a:rPr lang="en-US" altLang="zh-TW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9500</a:t>
              </a: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萬</a:t>
              </a:r>
              <a:endParaRPr lang="en-US" altLang="zh-TW" sz="1400" b="1" dirty="0">
                <a:solidFill>
                  <a:schemeClr val="bg2">
                    <a:lumMod val="50000"/>
                  </a:schemeClr>
                </a:solidFill>
                <a:latin typeface="+mn-ea"/>
                <a:cs typeface="Lato Light"/>
                <a:sym typeface="Helvetica Neue Ligh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9C8B754C-E674-498D-9753-8D5FE0D44227}"/>
                </a:ext>
              </a:extLst>
            </p:cNvPr>
            <p:cNvSpPr/>
            <p:nvPr/>
          </p:nvSpPr>
          <p:spPr>
            <a:xfrm>
              <a:off x="6557182" y="3230078"/>
              <a:ext cx="2401158" cy="656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10000"/>
                </a:lnSpc>
                <a:spcBef>
                  <a:spcPts val="680"/>
                </a:spcBef>
                <a:spcAft>
                  <a:spcPct val="0"/>
                </a:spcAft>
              </a:pP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近三年平均人檢數 </a:t>
              </a:r>
              <a:r>
                <a:rPr lang="zh-TW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 </a:t>
              </a:r>
              <a:r>
                <a:rPr lang="en-US" altLang="zh-TW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8,800</a:t>
              </a: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人</a:t>
              </a:r>
              <a:endParaRPr lang="en-US" altLang="zh-TW" sz="1400" b="1" dirty="0">
                <a:solidFill>
                  <a:schemeClr val="bg2">
                    <a:lumMod val="50000"/>
                  </a:schemeClr>
                </a:solidFill>
                <a:latin typeface="+mn-ea"/>
                <a:cs typeface="Lato Light"/>
                <a:sym typeface="Helvetica Neue Light"/>
              </a:endParaRPr>
            </a:p>
            <a:p>
              <a:pPr fontAlgn="base">
                <a:lnSpc>
                  <a:spcPct val="110000"/>
                </a:lnSpc>
                <a:spcBef>
                  <a:spcPts val="680"/>
                </a:spcBef>
                <a:spcAft>
                  <a:spcPct val="0"/>
                </a:spcAft>
              </a:pP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近三年平均營業額 </a:t>
              </a:r>
              <a:r>
                <a:rPr lang="zh-TW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 </a:t>
              </a:r>
              <a:r>
                <a:rPr lang="en-US" altLang="zh-TW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5,000</a:t>
              </a: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萬</a:t>
              </a:r>
              <a:endParaRPr lang="en-US" altLang="zh-TW" sz="1400" b="1" dirty="0">
                <a:solidFill>
                  <a:schemeClr val="bg2">
                    <a:lumMod val="50000"/>
                  </a:schemeClr>
                </a:solidFill>
                <a:latin typeface="+mn-ea"/>
                <a:cs typeface="Lato Light"/>
                <a:sym typeface="Helvetica Neue Ligh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6B49B1EA-9B0A-4E5B-87B7-6965A187A80E}"/>
                </a:ext>
              </a:extLst>
            </p:cNvPr>
            <p:cNvSpPr/>
            <p:nvPr/>
          </p:nvSpPr>
          <p:spPr>
            <a:xfrm>
              <a:off x="6510068" y="4720132"/>
              <a:ext cx="2494337" cy="656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10000"/>
                </a:lnSpc>
                <a:spcBef>
                  <a:spcPts val="680"/>
                </a:spcBef>
                <a:spcAft>
                  <a:spcPct val="0"/>
                </a:spcAft>
              </a:pP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近三年平均人檢</a:t>
              </a:r>
              <a:r>
                <a:rPr lang="zh-TW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數  </a:t>
              </a:r>
              <a:r>
                <a:rPr lang="en-US" altLang="zh-TW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6,300</a:t>
              </a: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人</a:t>
              </a:r>
              <a:endParaRPr lang="en-US" altLang="zh-TW" sz="1400" b="1" dirty="0">
                <a:solidFill>
                  <a:schemeClr val="bg2">
                    <a:lumMod val="50000"/>
                  </a:schemeClr>
                </a:solidFill>
                <a:latin typeface="+mn-ea"/>
                <a:cs typeface="Lato Light"/>
                <a:sym typeface="Helvetica Neue Light"/>
              </a:endParaRPr>
            </a:p>
            <a:p>
              <a:pPr fontAlgn="base">
                <a:lnSpc>
                  <a:spcPct val="110000"/>
                </a:lnSpc>
                <a:spcBef>
                  <a:spcPts val="680"/>
                </a:spcBef>
                <a:spcAft>
                  <a:spcPct val="0"/>
                </a:spcAft>
              </a:pP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近三年平均營業額 </a:t>
              </a:r>
              <a:r>
                <a:rPr lang="zh-TW" altLang="en-US" sz="1400" b="1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 </a:t>
              </a:r>
              <a:r>
                <a:rPr lang="en-US" altLang="zh-TW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4,500</a:t>
              </a:r>
              <a:r>
                <a: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Lato Light"/>
                  <a:sym typeface="Helvetica Neue Light"/>
                </a:rPr>
                <a:t>萬</a:t>
              </a:r>
              <a:endParaRPr lang="en-US" altLang="zh-TW" sz="1400" b="1" dirty="0">
                <a:solidFill>
                  <a:schemeClr val="bg2">
                    <a:lumMod val="50000"/>
                  </a:schemeClr>
                </a:solidFill>
                <a:latin typeface="+mn-ea"/>
                <a:cs typeface="Lato Light"/>
                <a:sym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983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>
            <a:spLocks noGrp="1"/>
          </p:cNvSpPr>
          <p:nvPr>
            <p:ph type="title"/>
          </p:nvPr>
        </p:nvSpPr>
        <p:spPr>
          <a:xfrm>
            <a:off x="611560" y="2636912"/>
            <a:ext cx="3240360" cy="1656184"/>
          </a:xfrm>
        </p:spPr>
        <p:txBody>
          <a:bodyPr/>
          <a:lstStyle/>
          <a:p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盛雲電商股份有限公司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651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8271FDA9-8E8D-4523-8207-DA72D1AFB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788" y="548680"/>
            <a:ext cx="6120680" cy="722511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63300"/>
                </a:solidFill>
              </a:rPr>
              <a:t>架構</a:t>
            </a:r>
            <a:endParaRPr lang="zh-TW" altLang="en-US" dirty="0">
              <a:solidFill>
                <a:srgbClr val="663300"/>
              </a:solidFill>
            </a:endParaRPr>
          </a:p>
        </p:txBody>
      </p:sp>
      <p:pic>
        <p:nvPicPr>
          <p:cNvPr id="6" name="圖片 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548680"/>
            <a:ext cx="284910" cy="72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51B053FC-7D23-4795-B90A-7325F39FB6D4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132" name="內容版面配置區 2">
            <a:extLst>
              <a:ext uri="{FF2B5EF4-FFF2-40B4-BE49-F238E27FC236}">
                <a16:creationId xmlns:a16="http://schemas.microsoft.com/office/drawing/2014/main" xmlns="" id="{EE13B4A4-CC40-4620-848F-F33884552DB6}"/>
              </a:ext>
            </a:extLst>
          </p:cNvPr>
          <p:cNvSpPr txBox="1">
            <a:spLocks/>
          </p:cNvSpPr>
          <p:nvPr/>
        </p:nvSpPr>
        <p:spPr>
          <a:xfrm>
            <a:off x="310652" y="3831025"/>
            <a:ext cx="7933756" cy="21902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645746"/>
                </a:solidFill>
                <a:latin typeface="+mj-ea"/>
                <a:ea typeface="+mj-ea"/>
              </a:rPr>
              <a:t>盛雲自營電商為盛雲藥品、躍獅、盛弘提供平台</a:t>
            </a:r>
            <a:endParaRPr lang="en-US" altLang="zh-TW" sz="2800" dirty="0" smtClean="0">
              <a:solidFill>
                <a:srgbClr val="645746"/>
              </a:solidFill>
              <a:latin typeface="+mj-ea"/>
              <a:ea typeface="+mj-ea"/>
            </a:endParaRPr>
          </a:p>
          <a:p>
            <a:pPr marL="720725" lvl="1" indent="-342900" algn="l">
              <a:buFont typeface="Arial" panose="020B0604020202020204" pitchFamily="34" charset="0"/>
              <a:buChar char="−"/>
            </a:pPr>
            <a:r>
              <a:rPr lang="zh-TW" altLang="en-US" dirty="0" smtClean="0">
                <a:solidFill>
                  <a:srgbClr val="645746"/>
                </a:solidFill>
                <a:latin typeface="+mj-ea"/>
                <a:ea typeface="+mj-ea"/>
              </a:rPr>
              <a:t>盛雲藥品 </a:t>
            </a:r>
            <a:r>
              <a:rPr lang="en-US" altLang="zh-TW" dirty="0" smtClean="0">
                <a:solidFill>
                  <a:srgbClr val="645746"/>
                </a:solidFill>
                <a:latin typeface="+mj-ea"/>
                <a:ea typeface="+mj-ea"/>
              </a:rPr>
              <a:t>B to B</a:t>
            </a:r>
          </a:p>
          <a:p>
            <a:pPr marL="720725" lvl="1" indent="-342900" algn="l">
              <a:buFont typeface="Arial" panose="020B0604020202020204" pitchFamily="34" charset="0"/>
              <a:buChar char="−"/>
            </a:pPr>
            <a:r>
              <a:rPr lang="zh-TW" altLang="en-US" dirty="0" smtClean="0">
                <a:solidFill>
                  <a:srgbClr val="645746"/>
                </a:solidFill>
                <a:latin typeface="+mj-ea"/>
                <a:ea typeface="+mj-ea"/>
              </a:rPr>
              <a:t>盛弘 </a:t>
            </a:r>
            <a:r>
              <a:rPr lang="en-US" altLang="zh-TW" dirty="0" smtClean="0">
                <a:solidFill>
                  <a:srgbClr val="645746"/>
                </a:solidFill>
                <a:latin typeface="+mj-ea"/>
                <a:ea typeface="+mj-ea"/>
              </a:rPr>
              <a:t>B to B</a:t>
            </a:r>
          </a:p>
          <a:p>
            <a:pPr marL="720725" lvl="1" indent="-342900" algn="l">
              <a:buFont typeface="Arial" panose="020B0604020202020204" pitchFamily="34" charset="0"/>
              <a:buChar char="−"/>
            </a:pPr>
            <a:r>
              <a:rPr lang="zh-TW" altLang="en-US" dirty="0" smtClean="0">
                <a:solidFill>
                  <a:srgbClr val="645746"/>
                </a:solidFill>
                <a:latin typeface="+mj-ea"/>
                <a:ea typeface="+mj-ea"/>
              </a:rPr>
              <a:t>躍獅 </a:t>
            </a:r>
            <a:r>
              <a:rPr lang="en-US" altLang="zh-TW" dirty="0" smtClean="0">
                <a:solidFill>
                  <a:srgbClr val="645746"/>
                </a:solidFill>
                <a:latin typeface="+mj-ea"/>
                <a:ea typeface="+mj-ea"/>
              </a:rPr>
              <a:t>B to C</a:t>
            </a:r>
            <a:endParaRPr lang="zh-TW" altLang="en-US" dirty="0">
              <a:solidFill>
                <a:srgbClr val="645746"/>
              </a:solidFill>
              <a:latin typeface="+mj-ea"/>
              <a:ea typeface="+mj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091446925"/>
              </p:ext>
            </p:extLst>
          </p:nvPr>
        </p:nvGraphicFramePr>
        <p:xfrm>
          <a:off x="924272" y="764704"/>
          <a:ext cx="6672064" cy="295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3628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>
            <a:spLocks noGrp="1"/>
          </p:cNvSpPr>
          <p:nvPr>
            <p:ph type="title"/>
          </p:nvPr>
        </p:nvSpPr>
        <p:spPr>
          <a:xfrm>
            <a:off x="611560" y="2492896"/>
            <a:ext cx="3240360" cy="1224136"/>
          </a:xfrm>
        </p:spPr>
        <p:txBody>
          <a:bodyPr/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躍獅連鎖藥局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694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F8FD2197-3702-49FC-906B-31908C359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6" y="494250"/>
            <a:ext cx="8064896" cy="722511"/>
          </a:xfrm>
        </p:spPr>
        <p:txBody>
          <a:bodyPr/>
          <a:lstStyle/>
          <a:p>
            <a:r>
              <a:rPr kumimoji="1" lang="zh-TW" altLang="en-US" sz="3200" dirty="0" smtClean="0">
                <a:solidFill>
                  <a:srgbClr val="663300"/>
                </a:solidFill>
              </a:rPr>
              <a:t>市場</a:t>
            </a:r>
            <a:r>
              <a:rPr kumimoji="1" lang="zh-TW" altLang="en-US" sz="3200" dirty="0">
                <a:solidFill>
                  <a:srgbClr val="663300"/>
                </a:solidFill>
              </a:rPr>
              <a:t>定位 </a:t>
            </a:r>
            <a:r>
              <a:rPr kumimoji="1" lang="en-US" altLang="zh-TW" sz="3200" dirty="0">
                <a:solidFill>
                  <a:srgbClr val="663300"/>
                </a:solidFill>
              </a:rPr>
              <a:t>:</a:t>
            </a:r>
            <a:r>
              <a:rPr kumimoji="1" lang="zh-TW" altLang="en-US" sz="3200" dirty="0">
                <a:solidFill>
                  <a:srgbClr val="663300"/>
                </a:solidFill>
              </a:rPr>
              <a:t> 未來以專業</a:t>
            </a:r>
            <a:r>
              <a:rPr kumimoji="1" lang="en-US" altLang="zh-TW" sz="3200" dirty="0">
                <a:solidFill>
                  <a:srgbClr val="663300"/>
                </a:solidFill>
              </a:rPr>
              <a:t>/</a:t>
            </a:r>
            <a:r>
              <a:rPr kumimoji="1" lang="zh-TW" altLang="en-US" sz="3200" dirty="0">
                <a:solidFill>
                  <a:srgbClr val="663300"/>
                </a:solidFill>
              </a:rPr>
              <a:t>數位化之藥局型態 </a:t>
            </a:r>
            <a:endParaRPr lang="zh-TW" altLang="en-US" sz="3200" dirty="0">
              <a:solidFill>
                <a:srgbClr val="663300"/>
              </a:solidFill>
            </a:endParaRPr>
          </a:p>
        </p:txBody>
      </p:sp>
      <p:pic>
        <p:nvPicPr>
          <p:cNvPr id="8" name="圖片 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476672"/>
            <a:ext cx="284910" cy="72000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107504" y="1164154"/>
            <a:ext cx="8510769" cy="5621008"/>
            <a:chOff x="-86876" y="825648"/>
            <a:chExt cx="9211345" cy="6017686"/>
          </a:xfrm>
        </p:grpSpPr>
        <p:pic>
          <p:nvPicPr>
            <p:cNvPr id="10" name="Picture 2" descr="「長青藥局」的圖片搜尋結果">
              <a:extLst>
                <a:ext uri="{FF2B5EF4-FFF2-40B4-BE49-F238E27FC236}">
                  <a16:creationId xmlns:a16="http://schemas.microsoft.com/office/drawing/2014/main" xmlns="" id="{E0E2EE2B-1407-4937-A298-D353E0DE7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296" y="3898073"/>
              <a:ext cx="777209" cy="63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xmlns="" id="{88176EB1-93AA-4740-828B-2DB6BC3B7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5493" y="1793514"/>
              <a:ext cx="6111617" cy="4208317"/>
              <a:chOff x="1705398" y="1713354"/>
              <a:chExt cx="6111617" cy="3935465"/>
            </a:xfrm>
          </p:grpSpPr>
          <p:sp>
            <p:nvSpPr>
              <p:cNvPr id="67" name="Line 14">
                <a:extLst>
                  <a:ext uri="{FF2B5EF4-FFF2-40B4-BE49-F238E27FC236}">
                    <a16:creationId xmlns:a16="http://schemas.microsoft.com/office/drawing/2014/main" xmlns="" id="{C28EC4C8-5A8E-4572-8D62-5112821FC7EB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 flipH="1">
                <a:off x="1705398" y="3543866"/>
                <a:ext cx="6111617" cy="28705"/>
              </a:xfrm>
              <a:prstGeom prst="line">
                <a:avLst/>
              </a:prstGeom>
              <a:ln w="3810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68" name="Line 13">
                <a:extLst>
                  <a:ext uri="{FF2B5EF4-FFF2-40B4-BE49-F238E27FC236}">
                    <a16:creationId xmlns:a16="http://schemas.microsoft.com/office/drawing/2014/main" xmlns="" id="{5A2B3EED-B3D7-4078-A89D-D19C4D6BAF7D}"/>
                  </a:ext>
                </a:extLst>
              </p:cNvPr>
              <p:cNvSpPr>
                <a:spLocks noChangeShapeType="1"/>
              </p:cNvSpPr>
              <p:nvPr/>
            </p:nvSpPr>
            <p:spPr bwMode="blackWhite">
              <a:xfrm>
                <a:off x="4754255" y="1713354"/>
                <a:ext cx="0" cy="3935465"/>
              </a:xfrm>
              <a:prstGeom prst="line">
                <a:avLst/>
              </a:prstGeom>
              <a:ln w="38100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xmlns="" id="{20BC660C-4723-48CB-AFBD-35F9822C23E5}"/>
                </a:ext>
              </a:extLst>
            </p:cNvPr>
            <p:cNvGrpSpPr/>
            <p:nvPr/>
          </p:nvGrpSpPr>
          <p:grpSpPr>
            <a:xfrm>
              <a:off x="3235602" y="4957333"/>
              <a:ext cx="937231" cy="939185"/>
              <a:chOff x="3476304" y="4863025"/>
              <a:chExt cx="1009814" cy="1040937"/>
            </a:xfrm>
          </p:grpSpPr>
          <p:pic>
            <p:nvPicPr>
              <p:cNvPr id="65" name="圖片 21">
                <a:extLst>
                  <a:ext uri="{FF2B5EF4-FFF2-40B4-BE49-F238E27FC236}">
                    <a16:creationId xmlns:a16="http://schemas.microsoft.com/office/drawing/2014/main" xmlns="" id="{FB922C46-5280-47FF-B84B-8A6B3A04E4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2261" y="4863025"/>
                <a:ext cx="707265" cy="64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xmlns="" id="{EFD1346D-974F-48E0-BC24-C68827F0532A}"/>
                  </a:ext>
                </a:extLst>
              </p:cNvPr>
              <p:cNvSpPr txBox="1"/>
              <p:nvPr/>
            </p:nvSpPr>
            <p:spPr>
              <a:xfrm>
                <a:off x="3476304" y="5465729"/>
                <a:ext cx="1009814" cy="438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120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xmlns="" id="{8AC2ECB5-ED64-4137-94D7-F9B2EEDA2B1A}"/>
                </a:ext>
              </a:extLst>
            </p:cNvPr>
            <p:cNvGrpSpPr/>
            <p:nvPr/>
          </p:nvGrpSpPr>
          <p:grpSpPr>
            <a:xfrm>
              <a:off x="2242488" y="3902731"/>
              <a:ext cx="962808" cy="938779"/>
              <a:chOff x="1457717" y="3866786"/>
              <a:chExt cx="1037372" cy="1040487"/>
            </a:xfrm>
          </p:grpSpPr>
          <p:pic>
            <p:nvPicPr>
              <p:cNvPr id="63" name="Picture 28" descr="相關圖片">
                <a:extLst>
                  <a:ext uri="{FF2B5EF4-FFF2-40B4-BE49-F238E27FC236}">
                    <a16:creationId xmlns:a16="http://schemas.microsoft.com/office/drawing/2014/main" xmlns="" id="{12C33CAB-C2A6-4E49-9209-4615682631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7717" y="3866786"/>
                <a:ext cx="743566" cy="629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xmlns="" id="{EDDBD441-E2B9-4CE0-A0AB-CC6D5C29BDDB}"/>
                  </a:ext>
                </a:extLst>
              </p:cNvPr>
              <p:cNvSpPr txBox="1"/>
              <p:nvPr/>
            </p:nvSpPr>
            <p:spPr>
              <a:xfrm>
                <a:off x="1474968" y="4469039"/>
                <a:ext cx="1020121" cy="438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86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xmlns="" id="{3E070324-E534-4578-A39D-B6767C9EF23E}"/>
                </a:ext>
              </a:extLst>
            </p:cNvPr>
            <p:cNvGrpSpPr/>
            <p:nvPr/>
          </p:nvGrpSpPr>
          <p:grpSpPr>
            <a:xfrm>
              <a:off x="1043608" y="4127114"/>
              <a:ext cx="1081828" cy="700472"/>
              <a:chOff x="2306815" y="3816048"/>
              <a:chExt cx="1081828" cy="700472"/>
            </a:xfrm>
          </p:grpSpPr>
          <p:pic>
            <p:nvPicPr>
              <p:cNvPr id="61" name="圖片 60">
                <a:extLst>
                  <a:ext uri="{FF2B5EF4-FFF2-40B4-BE49-F238E27FC236}">
                    <a16:creationId xmlns:a16="http://schemas.microsoft.com/office/drawing/2014/main" xmlns="" id="{09EB7D72-AE01-714E-8F78-6A1B18921B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EF5"/>
                  </a:clrFrom>
                  <a:clrTo>
                    <a:srgbClr val="FFFEF5">
                      <a:alpha val="0"/>
                    </a:srgbClr>
                  </a:clrTo>
                </a:clrChange>
              </a:blip>
              <a:srcRect l="60813" t="66401" r="25745" b="28121"/>
              <a:stretch/>
            </p:blipFill>
            <p:spPr>
              <a:xfrm>
                <a:off x="2306815" y="3816048"/>
                <a:ext cx="1081828" cy="295968"/>
              </a:xfrm>
              <a:prstGeom prst="rect">
                <a:avLst/>
              </a:prstGeom>
            </p:spPr>
          </p:pic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xmlns="" id="{A8DC4E41-C871-4599-9BF4-B9267DF133D0}"/>
                  </a:ext>
                </a:extLst>
              </p:cNvPr>
              <p:cNvSpPr txBox="1"/>
              <p:nvPr/>
            </p:nvSpPr>
            <p:spPr>
              <a:xfrm>
                <a:off x="2542223" y="4121124"/>
                <a:ext cx="733961" cy="395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59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1798E0D9-79BD-477F-A671-6CD173192456}"/>
                </a:ext>
              </a:extLst>
            </p:cNvPr>
            <p:cNvSpPr/>
            <p:nvPr/>
          </p:nvSpPr>
          <p:spPr bwMode="auto">
            <a:xfrm>
              <a:off x="2949316" y="851251"/>
              <a:ext cx="2739592" cy="821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32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個人化特色</a:t>
              </a:r>
              <a:endParaRPr kumimoji="1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ctr" defTabSz="914400" rtl="0" eaLnBrk="0" fontAlgn="base" latinLnBrk="0" hangingPunct="0">
                <a:lnSpc>
                  <a:spcPts val="27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products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0278088C-9E04-456C-9F66-956E77B5A77E}"/>
                </a:ext>
              </a:extLst>
            </p:cNvPr>
            <p:cNvSpPr/>
            <p:nvPr/>
          </p:nvSpPr>
          <p:spPr bwMode="auto">
            <a:xfrm>
              <a:off x="7004095" y="3445172"/>
              <a:ext cx="212037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專業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Professional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17DC9475-4F58-453F-9D68-501F0A5CE971}"/>
                </a:ext>
              </a:extLst>
            </p:cNvPr>
            <p:cNvSpPr/>
            <p:nvPr/>
          </p:nvSpPr>
          <p:spPr bwMode="auto">
            <a:xfrm>
              <a:off x="3436232" y="5950782"/>
              <a:ext cx="175538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需求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Basic need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71BCD1AB-A828-4892-BC6E-09DD10F8E1D4}"/>
                </a:ext>
              </a:extLst>
            </p:cNvPr>
            <p:cNvSpPr/>
            <p:nvPr/>
          </p:nvSpPr>
          <p:spPr bwMode="auto">
            <a:xfrm>
              <a:off x="59909" y="3447466"/>
              <a:ext cx="125173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價格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Price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xmlns="" id="{2A501FB4-1C6E-41AE-ACEE-073A05705559}"/>
                </a:ext>
              </a:extLst>
            </p:cNvPr>
            <p:cNvSpPr txBox="1"/>
            <p:nvPr/>
          </p:nvSpPr>
          <p:spPr>
            <a:xfrm>
              <a:off x="-86876" y="6488672"/>
              <a:ext cx="3602839" cy="29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資料來源：尼爾森零售市場快報，</a:t>
              </a:r>
              <a:r>
                <a: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2019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9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</a:p>
          </p:txBody>
        </p:sp>
        <p:grpSp>
          <p:nvGrpSpPr>
            <p:cNvPr id="20" name="群組 19">
              <a:extLst>
                <a:ext uri="{FF2B5EF4-FFF2-40B4-BE49-F238E27FC236}">
                  <a16:creationId xmlns:a16="http://schemas.microsoft.com/office/drawing/2014/main" xmlns="" id="{69B860D1-997F-4A41-BF16-9833B537B18D}"/>
                </a:ext>
              </a:extLst>
            </p:cNvPr>
            <p:cNvGrpSpPr/>
            <p:nvPr/>
          </p:nvGrpSpPr>
          <p:grpSpPr>
            <a:xfrm>
              <a:off x="25946" y="938877"/>
              <a:ext cx="2563614" cy="1259474"/>
              <a:chOff x="322606" y="1042227"/>
              <a:chExt cx="2563614" cy="1259474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xmlns="" id="{575C5D65-B650-4D39-9213-DE5E9BAB37B1}"/>
                  </a:ext>
                </a:extLst>
              </p:cNvPr>
              <p:cNvSpPr/>
              <p:nvPr/>
            </p:nvSpPr>
            <p:spPr>
              <a:xfrm>
                <a:off x="354379" y="1042227"/>
                <a:ext cx="2238244" cy="1198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8" name="群組 57">
                <a:extLst>
                  <a:ext uri="{FF2B5EF4-FFF2-40B4-BE49-F238E27FC236}">
                    <a16:creationId xmlns:a16="http://schemas.microsoft.com/office/drawing/2014/main" xmlns="" id="{FA9B8CC6-8474-4ABC-B660-3C781D52778B}"/>
                  </a:ext>
                </a:extLst>
              </p:cNvPr>
              <p:cNvGrpSpPr/>
              <p:nvPr/>
            </p:nvGrpSpPr>
            <p:grpSpPr>
              <a:xfrm>
                <a:off x="322606" y="1108490"/>
                <a:ext cx="2563614" cy="1193211"/>
                <a:chOff x="288695" y="1316081"/>
                <a:chExt cx="2563614" cy="1193211"/>
              </a:xfrm>
            </p:grpSpPr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xmlns="" id="{58482591-441E-41B9-B8F3-696CEBC7FB93}"/>
                    </a:ext>
                  </a:extLst>
                </p:cNvPr>
                <p:cNvSpPr/>
                <p:nvPr/>
              </p:nvSpPr>
              <p:spPr>
                <a:xfrm>
                  <a:off x="288695" y="1619651"/>
                  <a:ext cx="2563614" cy="8896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藥妝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型態產品豐富</a:t>
                  </a:r>
                  <a:endParaRPr kumimoji="1" lang="en-US" altLang="zh-TW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促銷折扣活動多</a:t>
                  </a:r>
                  <a:endParaRPr kumimoji="1" lang="en-US" altLang="zh-TW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商品陳列及貨架管理強</a:t>
                  </a:r>
                  <a:endParaRPr kumimoji="1" lang="en-US" altLang="zh-TW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主要消費年齡</a:t>
                  </a: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18~45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歲</a:t>
                  </a:r>
                  <a:endParaRPr kumimoji="1" lang="en-US" altLang="zh-TW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  <p:sp>
              <p:nvSpPr>
                <p:cNvPr id="60" name="矩形: 圓角 36">
                  <a:extLst>
                    <a:ext uri="{FF2B5EF4-FFF2-40B4-BE49-F238E27FC236}">
                      <a16:creationId xmlns:a16="http://schemas.microsoft.com/office/drawing/2014/main" xmlns="" id="{C4D1239D-F7A6-4A23-B43A-B98813F888BB}"/>
                    </a:ext>
                  </a:extLst>
                </p:cNvPr>
                <p:cNvSpPr/>
                <p:nvPr/>
              </p:nvSpPr>
              <p:spPr>
                <a:xfrm>
                  <a:off x="408374" y="1316081"/>
                  <a:ext cx="2057899" cy="208918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商品時尚多元</a:t>
                  </a:r>
                </a:p>
              </p:txBody>
            </p:sp>
          </p:grp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xmlns="" id="{E44FC819-0BE4-4874-B724-FAC12ABBF083}"/>
                </a:ext>
              </a:extLst>
            </p:cNvPr>
            <p:cNvGrpSpPr/>
            <p:nvPr/>
          </p:nvGrpSpPr>
          <p:grpSpPr>
            <a:xfrm>
              <a:off x="37554" y="4991894"/>
              <a:ext cx="2802882" cy="1404943"/>
              <a:chOff x="9728906" y="1412061"/>
              <a:chExt cx="2563614" cy="1667475"/>
            </a:xfrm>
          </p:grpSpPr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xmlns="" id="{F43FFAD3-4A8B-4AD6-9495-6FA66B503264}"/>
                  </a:ext>
                </a:extLst>
              </p:cNvPr>
              <p:cNvSpPr/>
              <p:nvPr/>
            </p:nvSpPr>
            <p:spPr>
              <a:xfrm>
                <a:off x="9758363" y="1412061"/>
                <a:ext cx="2032978" cy="16535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4" name="群組 53">
                <a:extLst>
                  <a:ext uri="{FF2B5EF4-FFF2-40B4-BE49-F238E27FC236}">
                    <a16:creationId xmlns:a16="http://schemas.microsoft.com/office/drawing/2014/main" xmlns="" id="{128AB0B4-F017-4732-978B-43DB9FFEC04C}"/>
                  </a:ext>
                </a:extLst>
              </p:cNvPr>
              <p:cNvGrpSpPr/>
              <p:nvPr/>
            </p:nvGrpSpPr>
            <p:grpSpPr>
              <a:xfrm>
                <a:off x="9728906" y="1499639"/>
                <a:ext cx="2563614" cy="1579897"/>
                <a:chOff x="72341" y="4717286"/>
                <a:chExt cx="2563614" cy="1579897"/>
              </a:xfrm>
            </p:grpSpPr>
            <p:sp>
              <p:nvSpPr>
                <p:cNvPr id="55" name="矩形: 圓角 81">
                  <a:extLst>
                    <a:ext uri="{FF2B5EF4-FFF2-40B4-BE49-F238E27FC236}">
                      <a16:creationId xmlns:a16="http://schemas.microsoft.com/office/drawing/2014/main" xmlns="" id="{FB15F99A-C53E-4714-A31E-ADD43AF40685}"/>
                    </a:ext>
                  </a:extLst>
                </p:cNvPr>
                <p:cNvSpPr/>
                <p:nvPr/>
              </p:nvSpPr>
              <p:spPr>
                <a:xfrm>
                  <a:off x="165711" y="4717286"/>
                  <a:ext cx="1897420" cy="233918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商品價格導向 </a:t>
                  </a:r>
                </a:p>
              </p:txBody>
            </p:sp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xmlns="" id="{057166E0-9DA8-44A2-A118-CC32995D3F8D}"/>
                    </a:ext>
                  </a:extLst>
                </p:cNvPr>
                <p:cNvSpPr/>
                <p:nvPr/>
              </p:nvSpPr>
              <p:spPr>
                <a:xfrm>
                  <a:off x="72341" y="5006660"/>
                  <a:ext cx="2563614" cy="12905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婦嬰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客群</a:t>
                  </a: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/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廣告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商品管理零散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價格導向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慢箋服務少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簽口</a:t>
                  </a: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/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利潤</a:t>
                  </a: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/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庫存壓力</a:t>
                  </a:r>
                  <a:endParaRPr kumimoji="1" lang="en-US" altLang="zh-TW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</p:txBody>
            </p:sp>
          </p:grpSp>
        </p:grp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xmlns="" id="{0D1A6C21-D338-4D9E-9B3A-6AA269743B0A}"/>
                </a:ext>
              </a:extLst>
            </p:cNvPr>
            <p:cNvGrpSpPr/>
            <p:nvPr/>
          </p:nvGrpSpPr>
          <p:grpSpPr>
            <a:xfrm>
              <a:off x="6330064" y="825648"/>
              <a:ext cx="2632895" cy="1265186"/>
              <a:chOff x="8833985" y="1832472"/>
              <a:chExt cx="2632895" cy="1265186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95CA0801-2864-4886-8706-F6461D77A6E6}"/>
                  </a:ext>
                </a:extLst>
              </p:cNvPr>
              <p:cNvSpPr/>
              <p:nvPr/>
            </p:nvSpPr>
            <p:spPr>
              <a:xfrm>
                <a:off x="8833985" y="1832472"/>
                <a:ext cx="2440213" cy="1214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50" name="群組 49">
                <a:extLst>
                  <a:ext uri="{FF2B5EF4-FFF2-40B4-BE49-F238E27FC236}">
                    <a16:creationId xmlns:a16="http://schemas.microsoft.com/office/drawing/2014/main" xmlns="" id="{C501311F-D43F-4925-BEE3-CBFCAE2EDCCC}"/>
                  </a:ext>
                </a:extLst>
              </p:cNvPr>
              <p:cNvGrpSpPr/>
              <p:nvPr/>
            </p:nvGrpSpPr>
            <p:grpSpPr>
              <a:xfrm>
                <a:off x="8903266" y="1918643"/>
                <a:ext cx="2563614" cy="1179015"/>
                <a:chOff x="100917" y="4831590"/>
                <a:chExt cx="2563614" cy="1179015"/>
              </a:xfrm>
            </p:grpSpPr>
            <p:sp>
              <p:nvSpPr>
                <p:cNvPr id="51" name="矩形: 圓角 85">
                  <a:extLst>
                    <a:ext uri="{FF2B5EF4-FFF2-40B4-BE49-F238E27FC236}">
                      <a16:creationId xmlns:a16="http://schemas.microsoft.com/office/drawing/2014/main" xmlns="" id="{3D9DB2E5-7981-46C4-B077-EFA1CB713F64}"/>
                    </a:ext>
                  </a:extLst>
                </p:cNvPr>
                <p:cNvSpPr/>
                <p:nvPr/>
              </p:nvSpPr>
              <p:spPr>
                <a:xfrm>
                  <a:off x="194287" y="4831590"/>
                  <a:ext cx="1897420" cy="233918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專業個人化服務</a:t>
                  </a:r>
                </a:p>
              </p:txBody>
            </p:sp>
            <p:sp>
              <p:nvSpPr>
                <p:cNvPr id="52" name="矩形 51">
                  <a:extLst>
                    <a:ext uri="{FF2B5EF4-FFF2-40B4-BE49-F238E27FC236}">
                      <a16:creationId xmlns:a16="http://schemas.microsoft.com/office/drawing/2014/main" xmlns="" id="{B15833DF-A31A-4873-A81A-200CDF15CDC2}"/>
                    </a:ext>
                  </a:extLst>
                </p:cNvPr>
                <p:cNvSpPr/>
                <p:nvPr/>
              </p:nvSpPr>
              <p:spPr>
                <a:xfrm>
                  <a:off x="100917" y="5120964"/>
                  <a:ext cx="2563614" cy="8896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AI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智慧個人雲資料管理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客製化</a:t>
                  </a: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/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專業服務</a:t>
                  </a:r>
                  <a:endParaRPr kumimoji="1" lang="en-US" altLang="zh-TW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lang="zh-TW" altLang="en-US" sz="1200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電商 </a:t>
                  </a:r>
                  <a:r>
                    <a:rPr lang="en-US" altLang="zh-TW" sz="1200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- </a:t>
                  </a:r>
                  <a:r>
                    <a:rPr lang="zh-TW" altLang="en-US" sz="1200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藥護幫手購物網</a:t>
                  </a:r>
                  <a:endParaRPr kumimoji="1" lang="zh-TW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endParaRP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VIP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專屬服務</a:t>
                  </a:r>
                </a:p>
              </p:txBody>
            </p:sp>
          </p:grpSp>
        </p:grp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xmlns="" id="{A13A66F7-9F0B-4310-A07D-6FCCCA1B5396}"/>
                </a:ext>
              </a:extLst>
            </p:cNvPr>
            <p:cNvGrpSpPr/>
            <p:nvPr/>
          </p:nvGrpSpPr>
          <p:grpSpPr>
            <a:xfrm>
              <a:off x="6387137" y="5006517"/>
              <a:ext cx="2565569" cy="1450873"/>
              <a:chOff x="4637250" y="3729501"/>
              <a:chExt cx="2565569" cy="1450873"/>
            </a:xfrm>
          </p:grpSpPr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A960A69F-1B0F-43D9-9B88-99B800A0E72F}"/>
                  </a:ext>
                </a:extLst>
              </p:cNvPr>
              <p:cNvSpPr/>
              <p:nvPr/>
            </p:nvSpPr>
            <p:spPr>
              <a:xfrm>
                <a:off x="4637250" y="3729501"/>
                <a:ext cx="2450663" cy="145087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grpSp>
            <p:nvGrpSpPr>
              <p:cNvPr id="46" name="群組 45">
                <a:extLst>
                  <a:ext uri="{FF2B5EF4-FFF2-40B4-BE49-F238E27FC236}">
                    <a16:creationId xmlns:a16="http://schemas.microsoft.com/office/drawing/2014/main" xmlns="" id="{B9031F79-CE54-4C3F-91BC-02B2E392F93C}"/>
                  </a:ext>
                </a:extLst>
              </p:cNvPr>
              <p:cNvGrpSpPr/>
              <p:nvPr/>
            </p:nvGrpSpPr>
            <p:grpSpPr>
              <a:xfrm>
                <a:off x="4639205" y="3803034"/>
                <a:ext cx="2563614" cy="1376713"/>
                <a:chOff x="100917" y="4903030"/>
                <a:chExt cx="2563614" cy="1376713"/>
              </a:xfrm>
            </p:grpSpPr>
            <p:sp>
              <p:nvSpPr>
                <p:cNvPr id="47" name="矩形: 圓角 91">
                  <a:extLst>
                    <a:ext uri="{FF2B5EF4-FFF2-40B4-BE49-F238E27FC236}">
                      <a16:creationId xmlns:a16="http://schemas.microsoft.com/office/drawing/2014/main" xmlns="" id="{36A3561B-3282-4852-8350-EAFE397E4EBD}"/>
                    </a:ext>
                  </a:extLst>
                </p:cNvPr>
                <p:cNvSpPr/>
                <p:nvPr/>
              </p:nvSpPr>
              <p:spPr>
                <a:xfrm>
                  <a:off x="194287" y="4903030"/>
                  <a:ext cx="1897420" cy="233918"/>
                </a:xfrm>
                <a:prstGeom prst="round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zh-TW" alt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專業服務訴求</a:t>
                  </a:r>
                </a:p>
              </p:txBody>
            </p:sp>
            <p:sp>
              <p:nvSpPr>
                <p:cNvPr id="48" name="矩形 47">
                  <a:extLst>
                    <a:ext uri="{FF2B5EF4-FFF2-40B4-BE49-F238E27FC236}">
                      <a16:creationId xmlns:a16="http://schemas.microsoft.com/office/drawing/2014/main" xmlns="" id="{F83231EE-4B0D-4FCE-A98E-F17666EE0613}"/>
                    </a:ext>
                  </a:extLst>
                </p:cNvPr>
                <p:cNvSpPr/>
                <p:nvPr/>
              </p:nvSpPr>
              <p:spPr>
                <a:xfrm>
                  <a:off x="100917" y="5192404"/>
                  <a:ext cx="2563614" cy="10873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落實商品品類規劃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專業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慢箋衛教服務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專業衛教</a:t>
                  </a: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(APP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整合</a:t>
                  </a: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BACC6">
                          <a:lumMod val="75000"/>
                        </a:srgbClr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)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藥品與營養保健諮詢</a:t>
                  </a:r>
                </a:p>
                <a:p>
                  <a:pPr marL="87313" marR="0" lvl="0" indent="-87313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優良供需管理</a:t>
                  </a:r>
                  <a:r>
                    <a:rPr kumimoji="1" lang="en-US" altLang="zh-TW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/</a:t>
                  </a:r>
                  <a:r>
                    <a:rPr kumimoji="1" lang="zh-TW" alt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rPr>
                    <a:t>專屬物流配送網</a:t>
                  </a:r>
                </a:p>
              </p:txBody>
            </p:sp>
          </p:grp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xmlns="" id="{A7FF1192-A5AA-488A-9246-158377423A63}"/>
                </a:ext>
              </a:extLst>
            </p:cNvPr>
            <p:cNvGrpSpPr/>
            <p:nvPr/>
          </p:nvGrpSpPr>
          <p:grpSpPr>
            <a:xfrm>
              <a:off x="3390257" y="1908337"/>
              <a:ext cx="914094" cy="827705"/>
              <a:chOff x="3696263" y="1917180"/>
              <a:chExt cx="1004900" cy="843876"/>
            </a:xfrm>
          </p:grpSpPr>
          <p:pic>
            <p:nvPicPr>
              <p:cNvPr id="43" name="Picture 32" descr="相關圖片">
                <a:extLst>
                  <a:ext uri="{FF2B5EF4-FFF2-40B4-BE49-F238E27FC236}">
                    <a16:creationId xmlns:a16="http://schemas.microsoft.com/office/drawing/2014/main" xmlns="" id="{141BD50A-A3A1-40F5-AF2A-18BDDE7B8E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9197" y="1917180"/>
                <a:ext cx="636888" cy="48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xmlns="" id="{EE026790-8C88-4F53-92C4-8B8754A00D86}"/>
                  </a:ext>
                </a:extLst>
              </p:cNvPr>
              <p:cNvSpPr txBox="1"/>
              <p:nvPr/>
            </p:nvSpPr>
            <p:spPr>
              <a:xfrm>
                <a:off x="3696263" y="2357935"/>
                <a:ext cx="1004900" cy="40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53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xmlns="" id="{B86549AA-12E7-40C2-B10B-2D19E18DFAD4}"/>
                </a:ext>
              </a:extLst>
            </p:cNvPr>
            <p:cNvGrpSpPr/>
            <p:nvPr/>
          </p:nvGrpSpPr>
          <p:grpSpPr>
            <a:xfrm>
              <a:off x="3406864" y="2775126"/>
              <a:ext cx="897486" cy="835886"/>
              <a:chOff x="3693245" y="2912631"/>
              <a:chExt cx="986641" cy="852217"/>
            </a:xfrm>
          </p:grpSpPr>
          <p:pic>
            <p:nvPicPr>
              <p:cNvPr id="41" name="Picture 36" descr="相關圖片">
                <a:extLst>
                  <a:ext uri="{FF2B5EF4-FFF2-40B4-BE49-F238E27FC236}">
                    <a16:creationId xmlns:a16="http://schemas.microsoft.com/office/drawing/2014/main" xmlns="" id="{02C228D8-AF50-4C49-B54D-F9D0636F9F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1422" y="2912631"/>
                <a:ext cx="620564" cy="47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xmlns="" id="{94A5D77A-559E-4D59-BE9B-9BAE83269492}"/>
                  </a:ext>
                </a:extLst>
              </p:cNvPr>
              <p:cNvSpPr txBox="1"/>
              <p:nvPr/>
            </p:nvSpPr>
            <p:spPr>
              <a:xfrm>
                <a:off x="3693245" y="3361727"/>
                <a:ext cx="986641" cy="40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42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xmlns="" id="{32E3D6BB-4CE2-4E82-B554-C577E4E96953}"/>
                </a:ext>
              </a:extLst>
            </p:cNvPr>
            <p:cNvGrpSpPr/>
            <p:nvPr/>
          </p:nvGrpSpPr>
          <p:grpSpPr>
            <a:xfrm>
              <a:off x="1555505" y="2703748"/>
              <a:ext cx="996755" cy="906317"/>
              <a:chOff x="1729858" y="2819171"/>
              <a:chExt cx="1095771" cy="924025"/>
            </a:xfrm>
          </p:grpSpPr>
          <p:pic>
            <p:nvPicPr>
              <p:cNvPr id="39" name="Picture 10" descr="「屈臣氏」的圖片搜尋結果">
                <a:extLst>
                  <a:ext uri="{FF2B5EF4-FFF2-40B4-BE49-F238E27FC236}">
                    <a16:creationId xmlns:a16="http://schemas.microsoft.com/office/drawing/2014/main" xmlns="" id="{FE1D1104-4475-48BD-AA04-65130BC88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7763" y="2819171"/>
                <a:ext cx="706501" cy="642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xmlns="" id="{8E2CD976-CC9D-4BFB-A588-735456803A94}"/>
                  </a:ext>
                </a:extLst>
              </p:cNvPr>
              <p:cNvSpPr txBox="1"/>
              <p:nvPr/>
            </p:nvSpPr>
            <p:spPr>
              <a:xfrm>
                <a:off x="1729858" y="3340075"/>
                <a:ext cx="1095771" cy="40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589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xmlns="" id="{76F65E89-6292-4F1F-8A8C-25AEC5009620}"/>
                </a:ext>
              </a:extLst>
            </p:cNvPr>
            <p:cNvGrpSpPr/>
            <p:nvPr/>
          </p:nvGrpSpPr>
          <p:grpSpPr>
            <a:xfrm>
              <a:off x="2540882" y="2739265"/>
              <a:ext cx="1053017" cy="868974"/>
              <a:chOff x="2700277" y="2617876"/>
              <a:chExt cx="1157622" cy="885952"/>
            </a:xfrm>
          </p:grpSpPr>
          <p:pic>
            <p:nvPicPr>
              <p:cNvPr id="37" name="Picture 16" descr="相關圖片">
                <a:extLst>
                  <a:ext uri="{FF2B5EF4-FFF2-40B4-BE49-F238E27FC236}">
                    <a16:creationId xmlns:a16="http://schemas.microsoft.com/office/drawing/2014/main" xmlns="" id="{6A267ECA-8477-49B4-9AB2-FB50648751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2458" y="2617876"/>
                <a:ext cx="558668" cy="552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xmlns="" id="{E7C60690-FFFE-4D0A-810E-BE7F9D7CAC77}"/>
                  </a:ext>
                </a:extLst>
              </p:cNvPr>
              <p:cNvSpPr txBox="1"/>
              <p:nvPr/>
            </p:nvSpPr>
            <p:spPr>
              <a:xfrm>
                <a:off x="2700277" y="3100706"/>
                <a:ext cx="1157622" cy="40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396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xmlns="" id="{D4055423-916A-4FA7-80A7-2FF7E4FA09D4}"/>
                </a:ext>
              </a:extLst>
            </p:cNvPr>
            <p:cNvGrpSpPr/>
            <p:nvPr/>
          </p:nvGrpSpPr>
          <p:grpSpPr>
            <a:xfrm>
              <a:off x="4834926" y="1948674"/>
              <a:ext cx="1390971" cy="1659563"/>
              <a:chOff x="9905999" y="3197926"/>
              <a:chExt cx="1325981" cy="1734438"/>
            </a:xfrm>
          </p:grpSpPr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4C7F0043-AA34-4CAB-9A66-19CDC21ED04F}"/>
                  </a:ext>
                </a:extLst>
              </p:cNvPr>
              <p:cNvSpPr/>
              <p:nvPr/>
            </p:nvSpPr>
            <p:spPr>
              <a:xfrm>
                <a:off x="9905999" y="3197926"/>
                <a:ext cx="1325981" cy="173443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zh-TW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YES</a:t>
                </a:r>
                <a:r>
                  <a:rPr kumimoji="1" lang="zh-TW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 智慧藥局</a:t>
                </a:r>
                <a:endParaRPr kumimoji="1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  <p:pic>
            <p:nvPicPr>
              <p:cNvPr id="36" name="圖片 35">
                <a:extLst>
                  <a:ext uri="{FF2B5EF4-FFF2-40B4-BE49-F238E27FC236}">
                    <a16:creationId xmlns:a16="http://schemas.microsoft.com/office/drawing/2014/main" xmlns="" id="{D08C419B-BB80-4BF4-B711-FC941AD28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5" t="5097" r="12789" b="7234"/>
              <a:stretch/>
            </p:blipFill>
            <p:spPr>
              <a:xfrm>
                <a:off x="10071421" y="3340984"/>
                <a:ext cx="1041336" cy="1180780"/>
              </a:xfrm>
              <a:prstGeom prst="rect">
                <a:avLst/>
              </a:prstGeom>
            </p:spPr>
          </p:pic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xmlns="" id="{D0E2E064-B6A6-4F77-AD6D-249E570E5FE6}"/>
                </a:ext>
              </a:extLst>
            </p:cNvPr>
            <p:cNvGrpSpPr/>
            <p:nvPr/>
          </p:nvGrpSpPr>
          <p:grpSpPr>
            <a:xfrm>
              <a:off x="4360978" y="3836439"/>
              <a:ext cx="1023986" cy="1049155"/>
              <a:chOff x="4654808" y="3684198"/>
              <a:chExt cx="1103289" cy="1162823"/>
            </a:xfrm>
          </p:grpSpPr>
          <p:pic>
            <p:nvPicPr>
              <p:cNvPr id="33" name="Picture 2" descr="「大樹藥局」的圖片搜尋結果">
                <a:extLst>
                  <a:ext uri="{FF2B5EF4-FFF2-40B4-BE49-F238E27FC236}">
                    <a16:creationId xmlns:a16="http://schemas.microsoft.com/office/drawing/2014/main" xmlns="" id="{A7B7B0C2-0992-4CF1-932F-9B0816FD1F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889" y="3684198"/>
                <a:ext cx="847535" cy="814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xmlns="" id="{0AE68667-ACDE-413D-9C94-B4934828CEDF}"/>
                  </a:ext>
                </a:extLst>
              </p:cNvPr>
              <p:cNvSpPr txBox="1"/>
              <p:nvPr/>
            </p:nvSpPr>
            <p:spPr>
              <a:xfrm>
                <a:off x="4654808" y="4408787"/>
                <a:ext cx="1103289" cy="438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236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xmlns="" id="{E70D7908-B071-462F-B7AB-95726EA948F0}"/>
                </a:ext>
              </a:extLst>
            </p:cNvPr>
            <p:cNvGrpSpPr/>
            <p:nvPr/>
          </p:nvGrpSpPr>
          <p:grpSpPr>
            <a:xfrm>
              <a:off x="5233102" y="3894999"/>
              <a:ext cx="1154032" cy="1430227"/>
              <a:chOff x="5795016" y="3709489"/>
              <a:chExt cx="1154032" cy="1430227"/>
            </a:xfrm>
          </p:grpSpPr>
          <p:pic>
            <p:nvPicPr>
              <p:cNvPr id="31" name="圖片 30">
                <a:extLst>
                  <a:ext uri="{FF2B5EF4-FFF2-40B4-BE49-F238E27FC236}">
                    <a16:creationId xmlns:a16="http://schemas.microsoft.com/office/drawing/2014/main" xmlns="" id="{7603902D-5E0E-4F4C-B537-7B41A2919D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51643" y="3709489"/>
                <a:ext cx="1097405" cy="1097405"/>
              </a:xfrm>
              <a:prstGeom prst="rect">
                <a:avLst/>
              </a:prstGeom>
            </p:spPr>
          </p:pic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xmlns="" id="{F11E839D-5884-42B7-8A27-9BA65B697E05}"/>
                  </a:ext>
                </a:extLst>
              </p:cNvPr>
              <p:cNvSpPr txBox="1"/>
              <p:nvPr/>
            </p:nvSpPr>
            <p:spPr>
              <a:xfrm>
                <a:off x="5795016" y="4744320"/>
                <a:ext cx="1126534" cy="395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dirty="0">
                    <a:solidFill>
                      <a:srgbClr val="FF505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100</a:t>
                </a:r>
                <a:r>
                  <a:rPr kumimoji="1" lang="en-US" altLang="zh-TW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kumimoji="1" lang="zh-TW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05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店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8097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>
            <a:spLocks noGrp="1"/>
          </p:cNvSpPr>
          <p:nvPr>
            <p:ph type="title"/>
          </p:nvPr>
        </p:nvSpPr>
        <p:spPr>
          <a:xfrm>
            <a:off x="395536" y="2517404"/>
            <a:ext cx="3600400" cy="1656184"/>
          </a:xfrm>
        </p:spPr>
        <p:txBody>
          <a:bodyPr/>
          <a:lstStyle/>
          <a:p>
            <a:r>
              <a:rPr lang="zh-TW" alt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盛雲藥品股份有限公司</a:t>
            </a:r>
            <a:endParaRPr lang="zh-TW" alt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929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272808" cy="722511"/>
          </a:xfrm>
        </p:spPr>
        <p:txBody>
          <a:bodyPr/>
          <a:lstStyle/>
          <a:p>
            <a:r>
              <a:rPr lang="en-US" altLang="zh-TW" dirty="0">
                <a:solidFill>
                  <a:srgbClr val="663300"/>
                </a:solidFill>
              </a:rPr>
              <a:t>2022</a:t>
            </a:r>
            <a:r>
              <a:rPr lang="zh-TW" altLang="en-US" dirty="0">
                <a:solidFill>
                  <a:srgbClr val="663300"/>
                </a:solidFill>
              </a:rPr>
              <a:t>策略 </a:t>
            </a:r>
            <a:r>
              <a:rPr lang="en-US" altLang="zh-TW" dirty="0">
                <a:solidFill>
                  <a:srgbClr val="663300"/>
                </a:solidFill>
              </a:rPr>
              <a:t>- </a:t>
            </a:r>
            <a:r>
              <a:rPr lang="zh-TW" altLang="en-US" dirty="0">
                <a:solidFill>
                  <a:srgbClr val="663300"/>
                </a:solidFill>
              </a:rPr>
              <a:t>瑪科隆數位轉型 </a:t>
            </a:r>
          </a:p>
        </p:txBody>
      </p:sp>
      <p:sp>
        <p:nvSpPr>
          <p:cNvPr id="8" name="矩形 7"/>
          <p:cNvSpPr/>
          <p:nvPr/>
        </p:nvSpPr>
        <p:spPr>
          <a:xfrm>
            <a:off x="364704" y="1556792"/>
            <a:ext cx="8013576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變更公司名稱為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盛雲藥品股份有限公司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】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主要目的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4574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sz="2400" b="1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商業模式優化，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因應未來營運及發展需求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4574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強化與</a:t>
            </a:r>
            <a:r>
              <a:rPr lang="zh-TW" altLang="en-US" sz="2400" b="1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盛</a:t>
            </a:r>
            <a:r>
              <a:rPr lang="zh-TW" altLang="en-US" sz="2400" b="1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雲電</a:t>
            </a:r>
            <a:r>
              <a:rPr lang="zh-TW" altLang="en-US" sz="2400" b="1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商平台的連結</a:t>
            </a:r>
            <a:r>
              <a:rPr lang="zh-TW" altLang="en-US" sz="2400" b="1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與運用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4574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sz="2400" b="1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內部作業流程更新，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掌握趨勢，發展藥品交易數位化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4574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zh-TW" altLang="en-US" sz="2400" b="1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將組織結構再升級，整合實體通路與虛擬通路多元性服務</a:t>
            </a:r>
          </a:p>
          <a:p>
            <a:pPr marL="800100" lvl="1" indent="-3429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zh-TW" altLang="en-US" sz="2400" b="1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不受時空限制，迅速接觸並服務遍布各地的客戶，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提高離島、偏遠、封閉型客戶接觸率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64574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客戶服務提供新價值</a:t>
            </a:r>
          </a:p>
        </p:txBody>
      </p:sp>
      <p:pic>
        <p:nvPicPr>
          <p:cNvPr id="9" name="圖片 8" descr="4.png">
            <a:extLst>
              <a:ext uri="{FF2B5EF4-FFF2-40B4-BE49-F238E27FC236}">
                <a16:creationId xmlns="" xmlns:a16="http://schemas.microsoft.com/office/drawing/2014/main" id="{AD3A3099-E94B-4CBB-B92C-EFBB17E0A8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692776"/>
            <a:ext cx="2849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4680520" cy="722511"/>
          </a:xfrm>
        </p:spPr>
        <p:txBody>
          <a:bodyPr/>
          <a:lstStyle/>
          <a:p>
            <a:r>
              <a:rPr lang="zh-TW" altLang="en-US" dirty="0">
                <a:solidFill>
                  <a:srgbClr val="663300"/>
                </a:solidFill>
              </a:rPr>
              <a:t>營運重點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pic>
        <p:nvPicPr>
          <p:cNvPr id="5" name="圖片 4" descr="4.png">
            <a:extLst>
              <a:ext uri="{FF2B5EF4-FFF2-40B4-BE49-F238E27FC236}">
                <a16:creationId xmlns="" xmlns:a16="http://schemas.microsoft.com/office/drawing/2014/main" id="{AD3A3099-E94B-4CBB-B92C-EFBB17E0A8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692776"/>
            <a:ext cx="284910" cy="72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7544" y="1415673"/>
            <a:ext cx="770485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業務發展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64574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線上交易，線下服務，不受時間空間限制，虛實融合發揮相輔相乘的戰力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增加公司有效交易客戶數、提高公司營業額與毛利率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64574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篩選特定用途食品 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ex D3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、關節保養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，透過醫師介紹推薦消費者使用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645746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庫存控管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每月檢討庫存，使缺貨最小化、庫存金額合理化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進口產品因應疫情及貨運變化，調整安全庫存量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品項開發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持續與其他藥廠藥商進行產品經銷及開發合作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活化既有藥品許可證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45746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投資自有學名藥、自費產品開發</a:t>
            </a:r>
          </a:p>
        </p:txBody>
      </p:sp>
    </p:spTree>
    <p:extLst>
      <p:ext uri="{BB962C8B-B14F-4D97-AF65-F5344CB8AC3E}">
        <p14:creationId xmlns:p14="http://schemas.microsoft.com/office/powerpoint/2010/main" val="365645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116013" y="1557536"/>
            <a:ext cx="2376487" cy="1007368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05.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3240360" cy="1224136"/>
          </a:xfrm>
        </p:spPr>
        <p:txBody>
          <a:bodyPr/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未來展望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4484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4680520" cy="722511"/>
          </a:xfrm>
        </p:spPr>
        <p:txBody>
          <a:bodyPr/>
          <a:lstStyle/>
          <a:p>
            <a:r>
              <a:rPr lang="zh-TW" altLang="en-US" dirty="0">
                <a:solidFill>
                  <a:srgbClr val="663300"/>
                </a:solidFill>
              </a:rPr>
              <a:t>簡報大綱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11560" y="1700808"/>
            <a:ext cx="5472608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pPr marL="355600" indent="-355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zh-TW" altLang="en-US" sz="4000" b="1" dirty="0">
                <a:solidFill>
                  <a:srgbClr val="645746"/>
                </a:solidFill>
                <a:latin typeface="+mj-ea"/>
                <a:ea typeface="+mj-ea"/>
              </a:rPr>
              <a:t>營運概況</a:t>
            </a:r>
            <a:endParaRPr kumimoji="0" lang="en-US" altLang="zh-TW" sz="4000" b="1" dirty="0">
              <a:solidFill>
                <a:srgbClr val="645746"/>
              </a:solidFill>
              <a:latin typeface="+mj-ea"/>
              <a:ea typeface="+mj-ea"/>
            </a:endParaRPr>
          </a:p>
          <a:p>
            <a:pPr marL="355600" indent="-355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zh-TW" altLang="en-US" sz="4000" b="1" dirty="0">
                <a:solidFill>
                  <a:srgbClr val="645746"/>
                </a:solidFill>
                <a:latin typeface="+mj-ea"/>
                <a:ea typeface="+mj-ea"/>
              </a:rPr>
              <a:t>財務分析</a:t>
            </a:r>
          </a:p>
          <a:p>
            <a:pPr marL="355600" indent="-355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zh-TW" altLang="en-US" sz="4000" b="1" dirty="0">
                <a:solidFill>
                  <a:srgbClr val="645746"/>
                </a:solidFill>
                <a:latin typeface="+mj-ea"/>
                <a:ea typeface="+mj-ea"/>
              </a:rPr>
              <a:t>主要轉投資事業</a:t>
            </a:r>
            <a:endParaRPr kumimoji="0" lang="en-US" altLang="zh-TW" sz="4000" b="1" dirty="0">
              <a:solidFill>
                <a:srgbClr val="645746"/>
              </a:solidFill>
              <a:latin typeface="+mj-ea"/>
              <a:ea typeface="+mj-ea"/>
            </a:endParaRPr>
          </a:p>
          <a:p>
            <a:pPr marL="355600" indent="-3556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kumimoji="0" lang="zh-TW" altLang="en-US" sz="4000" b="1" dirty="0">
                <a:solidFill>
                  <a:srgbClr val="645746"/>
                </a:solidFill>
                <a:latin typeface="+mj-ea"/>
                <a:ea typeface="+mj-ea"/>
              </a:rPr>
              <a:t>未來展望</a:t>
            </a:r>
            <a:endParaRPr kumimoji="0" lang="en-US" altLang="zh-TW" sz="4000" b="1" dirty="0">
              <a:solidFill>
                <a:srgbClr val="645746"/>
              </a:solidFill>
              <a:latin typeface="+mj-ea"/>
              <a:ea typeface="+mj-ea"/>
            </a:endParaRPr>
          </a:p>
        </p:txBody>
      </p:sp>
      <p:pic>
        <p:nvPicPr>
          <p:cNvPr id="14" name="圖片 1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548680"/>
            <a:ext cx="284910" cy="72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z="1600" smtClean="0">
                <a:solidFill>
                  <a:schemeClr val="bg1"/>
                </a:solidFill>
              </a:rPr>
              <a:pPr/>
              <a:t>3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4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="" xmlns:a16="http://schemas.microsoft.com/office/drawing/2014/main" id="{D7C6EDB3-A39F-44A5-9125-E5F74C5D6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90265"/>
            <a:ext cx="6336704" cy="722511"/>
          </a:xfrm>
        </p:spPr>
        <p:txBody>
          <a:bodyPr/>
          <a:lstStyle/>
          <a:p>
            <a:r>
              <a:rPr lang="zh-TW" altLang="en-US" dirty="0">
                <a:solidFill>
                  <a:srgbClr val="663300"/>
                </a:solidFill>
              </a:rPr>
              <a:t>未來展望</a:t>
            </a:r>
            <a:endParaRPr lang="zh-TW" altLang="en-US" sz="3200" dirty="0">
              <a:solidFill>
                <a:srgbClr val="663300"/>
              </a:solidFill>
            </a:endParaRPr>
          </a:p>
        </p:txBody>
      </p:sp>
      <p:pic>
        <p:nvPicPr>
          <p:cNvPr id="5" name="圖片 4" descr="4.png">
            <a:extLst>
              <a:ext uri="{FF2B5EF4-FFF2-40B4-BE49-F238E27FC236}">
                <a16:creationId xmlns="" xmlns:a16="http://schemas.microsoft.com/office/drawing/2014/main" id="{AD3A3099-E94B-4CBB-B92C-EFBB17E0A8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692776"/>
            <a:ext cx="284910" cy="72000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560840" cy="4608512"/>
          </a:xfrm>
        </p:spPr>
        <p:txBody>
          <a:bodyPr>
            <a:normAutofit lnSpcReduction="10000"/>
          </a:bodyPr>
          <a:lstStyle/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2800" b="0" dirty="0" smtClean="0">
                <a:solidFill>
                  <a:srgbClr val="645746"/>
                </a:solidFill>
              </a:rPr>
              <a:t>子公司</a:t>
            </a:r>
            <a:endParaRPr lang="en-US" altLang="zh-TW" sz="2800" b="0" dirty="0">
              <a:solidFill>
                <a:srgbClr val="645746"/>
              </a:solidFill>
            </a:endParaRPr>
          </a:p>
          <a:p>
            <a:pPr marL="809625" lvl="1" indent="-2730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敏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en-US" altLang="zh-TW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新投資策略瞄準長照事業夥伴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合作。</a:t>
            </a:r>
            <a:endParaRPr lang="en-US" altLang="zh-TW" dirty="0" smtClean="0">
              <a:solidFill>
                <a:srgbClr val="6457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9625" lvl="1" indent="-2730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</a:t>
            </a:r>
            <a:r>
              <a:rPr lang="en-US" altLang="zh-TW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引進策略投資人入股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進行異業結合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健康產學鏈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，開創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業務布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局。</a:t>
            </a:r>
            <a:endParaRPr lang="en-US" altLang="zh-TW" dirty="0" smtClean="0">
              <a:solidFill>
                <a:srgbClr val="6457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9625" lvl="1" indent="-273050" algn="l" defTabSz="6969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盛雲</a:t>
            </a:r>
            <a:r>
              <a:rPr lang="en-US" altLang="zh-TW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樂觀期待整體業務能於明年度獲得有</a:t>
            </a:r>
            <a:r>
              <a:rPr lang="en-US" altLang="zh-TW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效改善，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子公司躍獅藥局擴大展店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期待</a:t>
            </a:r>
            <a:r>
              <a:rPr lang="zh-TW" altLang="en-US" dirty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</a:t>
            </a:r>
            <a:r>
              <a:rPr lang="zh-TW" altLang="en-US" dirty="0" smtClean="0">
                <a:solidFill>
                  <a:srgbClr val="64574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成長。</a:t>
            </a:r>
            <a:endParaRPr lang="zh-TW" altLang="en-US" dirty="0">
              <a:solidFill>
                <a:srgbClr val="64574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TW" altLang="en-US" sz="2800" b="0" dirty="0" smtClean="0">
                <a:solidFill>
                  <a:srgbClr val="645746"/>
                </a:solidFill>
              </a:rPr>
              <a:t>敏盛經</a:t>
            </a:r>
            <a:r>
              <a:rPr lang="zh-TW" altLang="en-US" sz="2800" b="0" dirty="0">
                <a:solidFill>
                  <a:srgbClr val="645746"/>
                </a:solidFill>
              </a:rPr>
              <a:t>國總院</a:t>
            </a:r>
            <a:r>
              <a:rPr lang="en-US" altLang="zh-TW" sz="2800" b="0" dirty="0">
                <a:solidFill>
                  <a:srgbClr val="645746"/>
                </a:solidFill>
              </a:rPr>
              <a:t>-</a:t>
            </a:r>
            <a:r>
              <a:rPr lang="zh-TW" altLang="en-US" sz="2800" b="0" dirty="0">
                <a:solidFill>
                  <a:srgbClr val="645746"/>
                </a:solidFill>
              </a:rPr>
              <a:t>與盛弘相輔相成，全力協助其相關</a:t>
            </a:r>
            <a:r>
              <a:rPr lang="zh-TW" altLang="en-US" sz="2800" b="0" dirty="0" smtClean="0">
                <a:solidFill>
                  <a:srgbClr val="645746"/>
                </a:solidFill>
              </a:rPr>
              <a:t>發展。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zh-TW" altLang="en-US" sz="2800" b="0" dirty="0">
              <a:solidFill>
                <a:srgbClr val="645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7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19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3240360" cy="1224136"/>
          </a:xfrm>
        </p:spPr>
        <p:txBody>
          <a:bodyPr/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營運概況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043608" y="1556792"/>
            <a:ext cx="2376487" cy="1007368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02.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8223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4680520" cy="722511"/>
          </a:xfrm>
        </p:spPr>
        <p:txBody>
          <a:bodyPr/>
          <a:lstStyle/>
          <a:p>
            <a:r>
              <a:rPr lang="zh-TW" altLang="en-US" dirty="0">
                <a:solidFill>
                  <a:srgbClr val="663300"/>
                </a:solidFill>
              </a:rPr>
              <a:t>敏</a:t>
            </a:r>
            <a:r>
              <a:rPr lang="zh-TW" altLang="en-US" dirty="0" smtClean="0">
                <a:solidFill>
                  <a:srgbClr val="663300"/>
                </a:solidFill>
              </a:rPr>
              <a:t>盛醫療介紹</a:t>
            </a:r>
            <a:endParaRPr lang="zh-TW" altLang="en-US" dirty="0">
              <a:solidFill>
                <a:srgbClr val="663300"/>
              </a:solidFill>
            </a:endParaRPr>
          </a:p>
        </p:txBody>
      </p:sp>
      <p:pic>
        <p:nvPicPr>
          <p:cNvPr id="4" name="圖片 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548680"/>
            <a:ext cx="284910" cy="72000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57" y="1772816"/>
            <a:ext cx="400811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0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" y="-15509"/>
            <a:ext cx="8352928" cy="690338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8658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5682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3240360" cy="1224136"/>
          </a:xfrm>
        </p:spPr>
        <p:txBody>
          <a:bodyPr/>
          <a:lstStyle/>
          <a:p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財務分析</a:t>
            </a:r>
          </a:p>
        </p:txBody>
      </p:sp>
      <p:sp>
        <p:nvSpPr>
          <p:cNvPr id="6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1043608" y="1556792"/>
            <a:ext cx="2376487" cy="1007368"/>
          </a:xfrm>
        </p:spPr>
        <p:txBody>
          <a:bodyPr/>
          <a:lstStyle/>
          <a:p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03.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0690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562" y="548680"/>
            <a:ext cx="284910" cy="720000"/>
          </a:xfrm>
          <a:prstGeom prst="rect">
            <a:avLst/>
          </a:prstGeom>
        </p:spPr>
      </p:pic>
      <p:sp>
        <p:nvSpPr>
          <p:cNvPr id="6" name="標題 5"/>
          <p:cNvSpPr txBox="1">
            <a:spLocks/>
          </p:cNvSpPr>
          <p:nvPr/>
        </p:nvSpPr>
        <p:spPr>
          <a:xfrm>
            <a:off x="611560" y="548680"/>
            <a:ext cx="6408712" cy="609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645746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663300"/>
                </a:solidFill>
              </a:rPr>
              <a:t>最近三年營業收入</a:t>
            </a:r>
            <a:r>
              <a:rPr lang="en-US" altLang="zh-TW" dirty="0">
                <a:solidFill>
                  <a:srgbClr val="663300"/>
                </a:solidFill>
              </a:rPr>
              <a:t>-</a:t>
            </a:r>
            <a:r>
              <a:rPr lang="zh-TW" altLang="en-US" dirty="0">
                <a:solidFill>
                  <a:srgbClr val="663300"/>
                </a:solidFill>
              </a:rPr>
              <a:t>合併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B053FC-7D23-4795-B90A-7325F39FB6D4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aphicFrame>
        <p:nvGraphicFramePr>
          <p:cNvPr id="9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362183"/>
              </p:ext>
            </p:extLst>
          </p:nvPr>
        </p:nvGraphicFramePr>
        <p:xfrm>
          <a:off x="899592" y="1556920"/>
          <a:ext cx="6576953" cy="34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08653"/>
              </p:ext>
            </p:extLst>
          </p:nvPr>
        </p:nvGraphicFramePr>
        <p:xfrm>
          <a:off x="1031604" y="5229328"/>
          <a:ext cx="3240365" cy="1152000"/>
        </p:xfrm>
        <a:graphic>
          <a:graphicData uri="http://schemas.openxmlformats.org/drawingml/2006/table">
            <a:tbl>
              <a:tblPr/>
              <a:tblGrid>
                <a:gridCol w="1311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32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成長率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3,123,887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4,098,876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31.21%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2021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年前三季</a:t>
                      </a:r>
                      <a:endParaRPr kumimoji="0" lang="zh-TW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5384" marR="55384" marT="27685" marB="27685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2,783,988</a:t>
                      </a:r>
                      <a:endParaRPr kumimoji="0" lang="en-US" alt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--</a:t>
                      </a:r>
                      <a:endParaRPr kumimoji="0" lang="en-US" altLang="zh-TW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931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7414</TotalTime>
  <Words>1150</Words>
  <Application>Microsoft Office PowerPoint</Application>
  <PresentationFormat>如螢幕大小 (4:3)</PresentationFormat>
  <Paragraphs>297</Paragraphs>
  <Slides>31</Slides>
  <Notes>31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31</vt:i4>
      </vt:variant>
    </vt:vector>
  </HeadingPairs>
  <TitlesOfParts>
    <vt:vector size="33" baseType="lpstr">
      <vt:lpstr>Office 佈景主題</vt:lpstr>
      <vt:lpstr>Dividend</vt:lpstr>
      <vt:lpstr>2021年Q3法說會簡報 </vt:lpstr>
      <vt:lpstr>大綱</vt:lpstr>
      <vt:lpstr>簡報大綱</vt:lpstr>
      <vt:lpstr>營運概況</vt:lpstr>
      <vt:lpstr>敏盛醫療介紹</vt:lpstr>
      <vt:lpstr>PowerPoint 簡報</vt:lpstr>
      <vt:lpstr>PowerPoint 簡報</vt:lpstr>
      <vt:lpstr>財務分析</vt:lpstr>
      <vt:lpstr>PowerPoint 簡報</vt:lpstr>
      <vt:lpstr>PowerPoint 簡報</vt:lpstr>
      <vt:lpstr>PowerPoint 簡報</vt:lpstr>
      <vt:lpstr>主要轉投資事業 </vt:lpstr>
      <vt:lpstr>敏成健康股份有限公司</vt:lpstr>
      <vt:lpstr>敏成健康轉型</vt:lpstr>
      <vt:lpstr>敏成健康 v.s.敏成</vt:lpstr>
      <vt:lpstr>精準健康(股)有限公司</vt:lpstr>
      <vt:lpstr>精準健康朝IPO邁進</vt:lpstr>
      <vt:lpstr>PowerPoint 簡報</vt:lpstr>
      <vt:lpstr>策略佈局 </vt:lpstr>
      <vt:lpstr>2022 營運目標 </vt:lpstr>
      <vt:lpstr>健檢營運場域</vt:lpstr>
      <vt:lpstr>盛雲電商股份有限公司</vt:lpstr>
      <vt:lpstr>架構</vt:lpstr>
      <vt:lpstr>躍獅連鎖藥局</vt:lpstr>
      <vt:lpstr>市場定位 : 未來以專業/數位化之藥局型態 </vt:lpstr>
      <vt:lpstr>盛雲藥品股份有限公司</vt:lpstr>
      <vt:lpstr>2022策略 - 瑪科隆數位轉型 </vt:lpstr>
      <vt:lpstr>營運重點</vt:lpstr>
      <vt:lpstr>未來展望</vt:lpstr>
      <vt:lpstr>未來展望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update</dc:creator>
  <cp:lastModifiedBy>update</cp:lastModifiedBy>
  <cp:revision>167</cp:revision>
  <cp:lastPrinted>2021-12-15T09:50:48Z</cp:lastPrinted>
  <dcterms:created xsi:type="dcterms:W3CDTF">2021-01-27T03:30:52Z</dcterms:created>
  <dcterms:modified xsi:type="dcterms:W3CDTF">2021-12-21T02:39:34Z</dcterms:modified>
</cp:coreProperties>
</file>